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84" r:id="rId3"/>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Proxima Nova"/>
      <p:regular r:id="rId56"/>
      <p:bold r:id="rId57"/>
      <p:italic r:id="rId58"/>
      <p:boldItalic r:id="rId59"/>
    </p:embeddedFont>
    <p:embeddedFont>
      <p:font typeface="Netflix Sans"/>
      <p:regular r:id="rId60"/>
      <p:bold r:id="rId61"/>
    </p:embeddedFont>
    <p:embeddedFont>
      <p:font typeface="Montserrat"/>
      <p:regular r:id="rId62"/>
      <p:bold r:id="rId63"/>
      <p:italic r:id="rId64"/>
      <p:boldItalic r:id="rId65"/>
    </p:embeddedFont>
    <p:embeddedFont>
      <p:font typeface="Spectral"/>
      <p:regular r:id="rId66"/>
      <p:bold r:id="rId67"/>
      <p:italic r:id="rId68"/>
      <p:boldItalic r:id="rId69"/>
    </p:embeddedFont>
    <p:embeddedFont>
      <p:font typeface="Spectral Medium"/>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SpectralMedium-boldItalic.fntdata"/><Relationship Id="rId72" Type="http://schemas.openxmlformats.org/officeDocument/2006/relationships/font" Target="fonts/SpectralMedium-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pectralMedium-bold.fntdata"/><Relationship Id="rId70" Type="http://schemas.openxmlformats.org/officeDocument/2006/relationships/font" Target="fonts/SpectralMedium-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regular.fntdata"/><Relationship Id="rId61" Type="http://schemas.openxmlformats.org/officeDocument/2006/relationships/font" Target="fonts/NetflixSans-bold.fntdata"/><Relationship Id="rId20" Type="http://schemas.openxmlformats.org/officeDocument/2006/relationships/slide" Target="slides/slide15.xml"/><Relationship Id="rId64" Type="http://schemas.openxmlformats.org/officeDocument/2006/relationships/font" Target="fonts/Montserrat-italic.fntdata"/><Relationship Id="rId63" Type="http://schemas.openxmlformats.org/officeDocument/2006/relationships/font" Target="fonts/Montserrat-bold.fntdata"/><Relationship Id="rId22" Type="http://schemas.openxmlformats.org/officeDocument/2006/relationships/slide" Target="slides/slide17.xml"/><Relationship Id="rId66" Type="http://schemas.openxmlformats.org/officeDocument/2006/relationships/font" Target="fonts/Spectral-regular.fntdata"/><Relationship Id="rId21" Type="http://schemas.openxmlformats.org/officeDocument/2006/relationships/slide" Target="slides/slide16.xml"/><Relationship Id="rId65" Type="http://schemas.openxmlformats.org/officeDocument/2006/relationships/font" Target="fonts/Montserrat-boldItalic.fntdata"/><Relationship Id="rId24" Type="http://schemas.openxmlformats.org/officeDocument/2006/relationships/slide" Target="slides/slide19.xml"/><Relationship Id="rId68" Type="http://schemas.openxmlformats.org/officeDocument/2006/relationships/font" Target="fonts/Spectral-italic.fntdata"/><Relationship Id="rId23" Type="http://schemas.openxmlformats.org/officeDocument/2006/relationships/slide" Target="slides/slide18.xml"/><Relationship Id="rId67" Type="http://schemas.openxmlformats.org/officeDocument/2006/relationships/font" Target="fonts/Spectral-bold.fntdata"/><Relationship Id="rId60" Type="http://schemas.openxmlformats.org/officeDocument/2006/relationships/font" Target="fonts/NetflixSans-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pectral-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ProximaNova-bold.fntdata"/><Relationship Id="rId12" Type="http://schemas.openxmlformats.org/officeDocument/2006/relationships/slide" Target="slides/slide7.xml"/><Relationship Id="rId56" Type="http://schemas.openxmlformats.org/officeDocument/2006/relationships/font" Target="fonts/ProximaNova-regular.fntdata"/><Relationship Id="rId15" Type="http://schemas.openxmlformats.org/officeDocument/2006/relationships/slide" Target="slides/slide10.xml"/><Relationship Id="rId59" Type="http://schemas.openxmlformats.org/officeDocument/2006/relationships/font" Target="fonts/ProximaNova-boldItalic.fntdata"/><Relationship Id="rId14" Type="http://schemas.openxmlformats.org/officeDocument/2006/relationships/slide" Target="slides/slide9.xml"/><Relationship Id="rId58" Type="http://schemas.openxmlformats.org/officeDocument/2006/relationships/font" Target="fonts/ProximaNova-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183cad3a5f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83cad3a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deec981c3_0_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deec981c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Let’s start with some facts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Today, testing of Netflix client and server applications </a:t>
            </a:r>
            <a:r>
              <a:rPr lang="en" sz="1000">
                <a:solidFill>
                  <a:schemeClr val="dk1"/>
                </a:solidFill>
              </a:rPr>
              <a:t>in my domain </a:t>
            </a:r>
            <a:r>
              <a:rPr lang="en" sz="1000">
                <a:solidFill>
                  <a:schemeClr val="dk1"/>
                </a:solidFill>
              </a:rPr>
              <a:t>runs AT SCALE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Within a</a:t>
            </a:r>
            <a:r>
              <a:rPr lang="en" sz="1000">
                <a:solidFill>
                  <a:schemeClr val="dk1"/>
                </a:solidFill>
              </a:rPr>
              <a:t> few years, the testing has gone from</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a:t>
            </a:r>
            <a:r>
              <a:rPr lang="en" sz="1000">
                <a:solidFill>
                  <a:schemeClr val="dk1"/>
                </a:solidFill>
              </a:rPr>
              <a:t> low volume, manual and intermittent mode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to a high volume, highly automated, continuous activity</a:t>
            </a:r>
            <a:endParaRPr sz="1000">
              <a:solidFill>
                <a:schemeClr val="dk1"/>
              </a:solidFill>
            </a:endParaRPr>
          </a:p>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The things under test have also grown in complexity and variety,</a:t>
            </a:r>
            <a:endParaRPr sz="1000">
              <a:solidFill>
                <a:schemeClr val="dk1"/>
              </a:solidFill>
            </a:endParaRPr>
          </a:p>
          <a:p>
            <a:pPr indent="-292100" lvl="1" marL="914400" marR="0" rtl="0" algn="just">
              <a:lnSpc>
                <a:spcPct val="115000"/>
              </a:lnSpc>
              <a:spcBef>
                <a:spcPts val="0"/>
              </a:spcBef>
              <a:spcAft>
                <a:spcPts val="0"/>
              </a:spcAft>
              <a:buClr>
                <a:schemeClr val="dk1"/>
              </a:buClr>
              <a:buSzPts val="1000"/>
              <a:buFont typeface="Arial"/>
              <a:buChar char="○"/>
            </a:pPr>
            <a:r>
              <a:rPr lang="en" sz="1000">
                <a:solidFill>
                  <a:schemeClr val="dk1"/>
                </a:solidFill>
              </a:rPr>
              <a:t>due to the natural increase in Netflix’s complexity, as</a:t>
            </a:r>
            <a:endParaRPr sz="1000">
              <a:solidFill>
                <a:schemeClr val="dk1"/>
              </a:solidFill>
            </a:endParaRPr>
          </a:p>
          <a:p>
            <a:pPr indent="-292100" lvl="1" marL="914400" marR="0" rtl="0" algn="just">
              <a:lnSpc>
                <a:spcPct val="115000"/>
              </a:lnSpc>
              <a:spcBef>
                <a:spcPts val="0"/>
              </a:spcBef>
              <a:spcAft>
                <a:spcPts val="0"/>
              </a:spcAft>
              <a:buClr>
                <a:schemeClr val="dk1"/>
              </a:buClr>
              <a:buSzPts val="1000"/>
              <a:buFont typeface="Arial"/>
              <a:buChar char="○"/>
            </a:pPr>
            <a:r>
              <a:rPr lang="en" sz="1000">
                <a:solidFill>
                  <a:schemeClr val="dk1"/>
                </a:solidFill>
              </a:rPr>
              <a:t>a</a:t>
            </a:r>
            <a:r>
              <a:rPr lang="en" sz="1000">
                <a:solidFill>
                  <a:schemeClr val="dk1"/>
                </a:solidFill>
              </a:rPr>
              <a:t>s well as the large number of AB tests that are active at a given time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Testing is shifting from being primarily in TEST to more so in PROD</a:t>
            </a:r>
            <a:endParaRPr sz="10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e6a3a29f0_0_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e6a3a29f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How did we get testing shift more to production then?</a:t>
            </a:r>
            <a:endParaRPr/>
          </a:p>
          <a:p>
            <a:pPr indent="-317500" lvl="0" marL="457200" rtl="0" algn="l">
              <a:spcBef>
                <a:spcPts val="0"/>
              </a:spcBef>
              <a:spcAft>
                <a:spcPts val="0"/>
              </a:spcAft>
              <a:buSzPts val="1400"/>
              <a:buChar char="●"/>
            </a:pPr>
            <a:r>
              <a:rPr lang="en"/>
              <a:t>Through a series of factors </a:t>
            </a:r>
            <a:endParaRPr/>
          </a:p>
          <a:p>
            <a:pPr indent="-317500" lvl="1" marL="914400" rtl="0" algn="l">
              <a:spcBef>
                <a:spcPts val="0"/>
              </a:spcBef>
              <a:spcAft>
                <a:spcPts val="0"/>
              </a:spcAft>
              <a:buSzPts val="1400"/>
              <a:buAutoNum type="alphaLcPeriod"/>
            </a:pPr>
            <a:r>
              <a:rPr lang="en"/>
              <a:t>D</a:t>
            </a:r>
            <a:r>
              <a:rPr lang="en"/>
              <a:t>istributed systems are now complex and highly interconnected</a:t>
            </a:r>
            <a:endParaRPr/>
          </a:p>
          <a:p>
            <a:pPr indent="-317500" lvl="2" marL="1371600" rtl="0" algn="l">
              <a:spcBef>
                <a:spcPts val="0"/>
              </a:spcBef>
              <a:spcAft>
                <a:spcPts val="0"/>
              </a:spcAft>
              <a:buSzPts val="1400"/>
              <a:buChar char="■"/>
            </a:pPr>
            <a:r>
              <a:rPr lang="en">
                <a:solidFill>
                  <a:schemeClr val="dk1"/>
                </a:solidFill>
              </a:rPr>
              <a:t>how do you test the integration of multiple services when all of them are undergoing constant change? </a:t>
            </a:r>
            <a:endParaRPr/>
          </a:p>
          <a:p>
            <a:pPr indent="-317500" lvl="2" marL="1371600" rtl="0" algn="l">
              <a:spcBef>
                <a:spcPts val="0"/>
              </a:spcBef>
              <a:spcAft>
                <a:spcPts val="0"/>
              </a:spcAft>
              <a:buClr>
                <a:schemeClr val="dk1"/>
              </a:buClr>
              <a:buSzPts val="1400"/>
              <a:buChar char="■"/>
            </a:pPr>
            <a:r>
              <a:rPr lang="en">
                <a:solidFill>
                  <a:schemeClr val="dk1"/>
                </a:solidFill>
              </a:rPr>
              <a:t>And the rate of change is v</a:t>
            </a:r>
            <a:r>
              <a:rPr lang="en">
                <a:solidFill>
                  <a:schemeClr val="dk1"/>
                </a:solidFill>
              </a:rPr>
              <a:t>ery high - we are very heavily AB testing driven and there are 100s of AB tests active at any given time</a:t>
            </a:r>
            <a:endParaRPr/>
          </a:p>
          <a:p>
            <a:pPr indent="-317500" lvl="1" marL="914400" rtl="0" algn="l">
              <a:spcBef>
                <a:spcPts val="0"/>
              </a:spcBef>
              <a:spcAft>
                <a:spcPts val="0"/>
              </a:spcAft>
              <a:buSzPts val="1400"/>
              <a:buAutoNum type="alphaLcPeriod"/>
            </a:pPr>
            <a:r>
              <a:rPr lang="en"/>
              <a:t>This can make pre-production noisy</a:t>
            </a:r>
            <a:endParaRPr>
              <a:solidFill>
                <a:schemeClr val="dk1"/>
              </a:solidFill>
            </a:endParaRPr>
          </a:p>
          <a:p>
            <a:pPr indent="-317500" lvl="1" marL="914400" marR="0" rtl="0" algn="l">
              <a:lnSpc>
                <a:spcPct val="100000"/>
              </a:lnSpc>
              <a:spcBef>
                <a:spcPts val="0"/>
              </a:spcBef>
              <a:spcAft>
                <a:spcPts val="0"/>
              </a:spcAft>
              <a:buClr>
                <a:schemeClr val="dk1"/>
              </a:buClr>
              <a:buSzPts val="1400"/>
              <a:buAutoNum type="alphaLcPeriod"/>
            </a:pPr>
            <a:r>
              <a:rPr lang="en">
                <a:solidFill>
                  <a:schemeClr val="dk1"/>
                </a:solidFill>
              </a:rPr>
              <a:t>So the answer is to go where it is expected to be most stable - which is PROD</a:t>
            </a:r>
            <a:endParaRPr>
              <a:solidFill>
                <a:schemeClr val="dk1"/>
              </a:solidFill>
            </a:endParaRPr>
          </a:p>
          <a:p>
            <a:pPr indent="-317500" lvl="0" marL="457200" rtl="0" algn="l">
              <a:spcBef>
                <a:spcPts val="0"/>
              </a:spcBef>
              <a:spcAft>
                <a:spcPts val="0"/>
              </a:spcAft>
              <a:buSzPts val="1400"/>
              <a:buChar char="●"/>
            </a:pPr>
            <a:r>
              <a:rPr lang="en">
                <a:solidFill>
                  <a:schemeClr val="dk1"/>
                </a:solidFill>
              </a:rPr>
              <a:t>Tools and automation could have helped stabilize more of the testing in pre-production</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Only now are we beginning to invest more heavily in testing tools</a:t>
            </a:r>
            <a:endParaRPr>
              <a:solidFill>
                <a:schemeClr val="dk1"/>
              </a:solidFill>
            </a:endParaRPr>
          </a:p>
          <a:p>
            <a:pPr indent="-317500" lvl="0" marL="457200" rtl="0" algn="l">
              <a:spcBef>
                <a:spcPts val="0"/>
              </a:spcBef>
              <a:spcAft>
                <a:spcPts val="0"/>
              </a:spcAft>
              <a:buSzPts val="1400"/>
              <a:buChar char="●"/>
            </a:pPr>
            <a:r>
              <a:rPr lang="en"/>
              <a:t>In some cases the testing p</a:t>
            </a:r>
            <a:r>
              <a:rPr lang="en"/>
              <a:t>yramid being inverted was also a cause -- bigger, badder real-world tests more than other kinds of testing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e6a3a29f0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e6a3a29f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Who loves their test environment? Let’s have a show of hands…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tried very hard to make test as good as prod</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4e1668952f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4e1668952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It turns out that even defining what TEST should be was tricky...</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Is TEST a safe mirror of PROD?</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Or Is TEST latest build with features that others need to integrate against?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This just led to us introducing more and more environments over time making the story complicated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Even if defined, the burden of keeping environments in sync with the definition was onto the individual teams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stopped scaling at some point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now we know the answer is there is no way we can do this without company wide automation</a:t>
            </a:r>
            <a:endParaRPr sz="10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e1668952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4e1668952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Let’s say you do manage to keep the environment as defined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What do you do about the usage characteristics that are completely different?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Pre-prod usage patterns could be wildly different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As an example, for every single build that goes out into production, we see 10-20 builds that go out to pre-production. </a:t>
            </a:r>
            <a:endParaRPr sz="10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e1b1a8ed9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4e1b1a8ed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Here’s another example highlighting the scale difference</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This chart shows job submissions to our aggregated logging system. You see that 3x bump in Q4 2017? We call that the Steve Factor -- its basically when he wired iOS QA automation to tap into streaming test execution logs!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inside joke is that if we break something, we are more likely to get in trouble with our internal developers than external customers</a:t>
            </a:r>
            <a:endParaRPr sz="10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e1b1a8ed9_0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e1b1a8ed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Yet traffic is 1000s of times smaller than in prod</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This means that performance characteristics vary too and tests become vulnerable to mismatched performance tuning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There are no great answers for how to efficiently handle scaling and performance tuning for TEST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It seems unavoidable and high, so you have to factor this in.</a:t>
            </a:r>
            <a:endParaRPr sz="10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e1668952f_1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e1668952f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And finally, </a:t>
            </a:r>
            <a:endParaRPr sz="1000">
              <a:solidFill>
                <a:schemeClr val="dk1"/>
              </a:solidFill>
            </a:endParaRPr>
          </a:p>
          <a:p>
            <a:pPr indent="-292100" lvl="1" marL="914400" marR="0" rtl="0" algn="just">
              <a:lnSpc>
                <a:spcPct val="115000"/>
              </a:lnSpc>
              <a:spcBef>
                <a:spcPts val="0"/>
              </a:spcBef>
              <a:spcAft>
                <a:spcPts val="0"/>
              </a:spcAft>
              <a:buClr>
                <a:schemeClr val="dk1"/>
              </a:buClr>
              <a:buSzPts val="1000"/>
              <a:buFont typeface="Arial"/>
              <a:buChar char="○"/>
            </a:pPr>
            <a:r>
              <a:rPr lang="en" sz="1000">
                <a:solidFill>
                  <a:schemeClr val="dk1"/>
                </a:solidFill>
              </a:rPr>
              <a:t>You need fresh and real looking data in your test environment for it to be truly useful</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This means setting up periodic data refreshes </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You also need to transform your data to mask core PII or Personally Identifiable Information</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This is a lot of data to be hunking over from production to test!</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e1668952f_0_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e1668952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Thus there’s a tremendous amount of investment that is needed to make a pre-prod environment truly useful at scale.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begs the question -- Can we really do this without literally cloning production?</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There’s a philosophical question here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Maybe we should be treating our internal inter-dependencies the same way we would an external dependency</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We rely on AWS for our cloud. We don’t ask AWS to give us a STAGING version of their machinery to test against, we use their production!</a:t>
            </a:r>
            <a:endParaRPr sz="1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deec981c3_0_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deec981c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marR="0" rtl="0" algn="just">
              <a:lnSpc>
                <a:spcPct val="115000"/>
              </a:lnSpc>
              <a:spcBef>
                <a:spcPts val="0"/>
              </a:spcBef>
              <a:spcAft>
                <a:spcPts val="0"/>
              </a:spcAft>
              <a:buNone/>
            </a:pPr>
            <a:r>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We’ve also put in a lot of energy towards making it safer to test in production</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A number of considerations exist to ensure that production is safe for tests</a:t>
            </a:r>
            <a:endParaRPr sz="10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f3b9e7f83_0_3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f3b9e7f8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At netflix our goal is to be always there for you. </a:t>
            </a:r>
            <a:endParaRPr/>
          </a:p>
          <a:p>
            <a:pPr indent="-317500" lvl="0" marL="457200" rtl="0" algn="l">
              <a:spcBef>
                <a:spcPts val="0"/>
              </a:spcBef>
              <a:spcAft>
                <a:spcPts val="0"/>
              </a:spcAft>
              <a:buSzPts val="1400"/>
              <a:buChar char="●"/>
            </a:pPr>
            <a:r>
              <a:rPr lang="en"/>
              <a:t>To be specific, to be available at-least 99.99% of the time</a:t>
            </a:r>
            <a:endParaRPr/>
          </a:p>
          <a:p>
            <a:pPr indent="-317500" lvl="0" marL="457200" rtl="0" algn="l">
              <a:spcBef>
                <a:spcPts val="0"/>
              </a:spcBef>
              <a:spcAft>
                <a:spcPts val="0"/>
              </a:spcAft>
              <a:buSzPts val="1400"/>
              <a:buChar char="●"/>
            </a:pPr>
            <a:r>
              <a:rPr lang="en"/>
              <a:t>That’s only a downtime budget of 4-5 mins per month</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e1668952f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e1668952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One of the main considerations is payments and transactions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You do not want your tests to end up creating payments in the real world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we created special sandbox accounts that can have fake MOPs attached and fake transactions exercised on those.</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e1668952f_0_3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4e1668952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Unpredictable integration latency</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Different teams push at different cadences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If your goal is to integration test against someone else’s latest change, you might be waiting an unpredictable amount of time for their change to make it to out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we invested in a self-service routing system to steer testers to isolated builds staged into production</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e1668952f_0_4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e1668952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Tests create unreal usage patterns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One common pattern is that many production data bases are designed to be read-heavy, and write light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Write heavy, read-light versus DBs designed to be read heavy and write light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Issues</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Impossibly wide viewing history - wide columns on databases</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Pressure on geo override systems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you learn to make tests not do these unreal things, and yet some risk remains, you just embrace it. Your systems are probably going to scale better by handling those usage patterns anyway.</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4e1668952f_0_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4e1668952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Uncontrolled ripple effects and side effects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Issues</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Test account activity if voluminous could end up impacting AB test results, financial results, algorithmic training, etc.</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Real customer accounts are stateful. They  transition into various states based on calendar time elapsing.</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We often had cases where tester accounts would change states abruptly in production and cause massive test failures. These can be hard to predict and guard against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Design bypasses for test activity </a:t>
            </a:r>
            <a:endParaRPr sz="1000">
              <a:solidFill>
                <a:schemeClr val="dk1"/>
              </a:solidFill>
            </a:endParaRPr>
          </a:p>
          <a:p>
            <a:pPr indent="0" lvl="0" marL="0" rtl="0" algn="just">
              <a:lnSpc>
                <a:spcPct val="115000"/>
              </a:lnSpc>
              <a:spcBef>
                <a:spcPts val="0"/>
              </a:spcBef>
              <a:spcAft>
                <a:spcPts val="0"/>
              </a:spcAft>
              <a:buClr>
                <a:srgbClr val="000000"/>
              </a:buClr>
              <a:buSzPts val="1100"/>
              <a:buFont typeface="Arial"/>
              <a:buNone/>
            </a:pPr>
            <a:r>
              <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4e1668952f_0_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4e1668952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So overall this is a story of how we played</a:t>
            </a:r>
            <a:r>
              <a:rPr lang="en" sz="1000">
                <a:solidFill>
                  <a:schemeClr val="dk1"/>
                </a:solidFill>
              </a:rPr>
              <a:t> whack-a-mole over time and made these systems better.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Though it can be done, it is very hard to retrofit into a system of growing complexity</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When done well though, it can be rewarding!</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Clr>
                <a:srgbClr val="000000"/>
              </a:buClr>
              <a:buSzPts val="1100"/>
              <a:buFont typeface="Arial"/>
              <a:buNone/>
            </a:pPr>
            <a:r>
              <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4e6a3a29f0_0_7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4e6a3a29f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where are we now...</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We definitely have a mix of both flavors of testing</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Lack of a consistent message on testing environments, especially for new developers coming in</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Long feedback loops on the quality of builds </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for e.g. this led to a trend of relying heavily on production canaries to validate builds across numerous teams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And finally, w</a:t>
            </a:r>
            <a:r>
              <a:rPr lang="en" sz="1000">
                <a:solidFill>
                  <a:schemeClr val="dk1"/>
                </a:solidFill>
              </a:rPr>
              <a:t>e have poorly understood cumulative impacts to both systems and developers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Arguably, you have a confused watson caught between Sherlock and Mary and left holding the baby!</a:t>
            </a:r>
            <a:endParaRPr sz="10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4e6a3a29f0_0_8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4e6a3a29f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Let’s look at a more specific case study</a:t>
            </a:r>
            <a:endParaRPr/>
          </a:p>
          <a:p>
            <a:pPr indent="-317500" lvl="0" marL="457200" rtl="0" algn="l">
              <a:spcBef>
                <a:spcPts val="0"/>
              </a:spcBef>
              <a:spcAft>
                <a:spcPts val="0"/>
              </a:spcAft>
              <a:buSzPts val="1400"/>
              <a:buChar char="●"/>
            </a:pPr>
            <a:r>
              <a:rPr lang="en"/>
              <a:t>I am going to walk through a large scale API migration project that my team is currently a part of</a:t>
            </a:r>
            <a:endParaRPr/>
          </a:p>
          <a:p>
            <a:pPr indent="-317500" lvl="0" marL="457200" rtl="0" algn="l">
              <a:spcBef>
                <a:spcPts val="0"/>
              </a:spcBef>
              <a:spcAft>
                <a:spcPts val="0"/>
              </a:spcAft>
              <a:buSzPts val="1400"/>
              <a:buChar char="●"/>
            </a:pPr>
            <a:r>
              <a:rPr lang="en"/>
              <a:t>The API migration presented an opportunity to build up a good testing strategy from the grounds up iteratively and pragmatically</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4e6a3a29f0_0_9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4e6a3a29f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Let’s look at the current Edge API architecture first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have numerous client applications out in the field. All their API needs to render and allow the Netflix UI to function, are fulfilled like so</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API requests come to our AWS datacenter through the Edge Proxy layer and hit our main API server</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API server has an interesting architectural pattern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It’s called BFF or “Backend for Frontends”.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 idea is that every client application on the left, has a matching API adaptor or BFF running on the API server.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These are contributed to by the client teams themselves and allow them to innovate independently on their API needs,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It also allows them to do last mile API adaptations and data orchestration.</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Currently these BFFs are written as groovy scripts which in turn reach out to a Java API service layer</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Java service layer orchestrates requests to and from the rest of the 100s of Netflix mid-tier microservices for things such as personalization, search, subscriber data etc.</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4deec981c3_1_1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4deec981c3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Zooming in a little closer, let’s look at the part of the API we wanted to rearchitect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motivation for the rearchitecture was that the API was reaching runtime scaling limits with running BFFs natively.</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we wanted to break up the BFFs out into their own application layer.</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we are attempting to go from this...</a:t>
            </a:r>
            <a:endParaRPr sz="10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4deec981c3_1_1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4deec981c3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As you can see, in the rearchitecture, the BFFs run in a separate application layer, as docker containers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were also rewriting them from groovy (which was a poor ergonomic fit for client developers) to JS and Node.JS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Since the BFFs are now in a separate process, the communication with the service layer has to be over the wire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This meant creating a new server to server API between the BFFs and the remote service layer</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We chose to create a new graph API as that gave us the modeling power that was needed for the browse experience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Note that the Device to Server API receives billions of requests per day</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During all this, we wanted to keep the Device to Server API exactly the same to give us some footing on the ground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However, there was a bit more to the challenge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This architecture was put in place many years ago. A conscious testing strategy choice was to test only at the UI layer</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This meant that there were no tests at the device to server API layer</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Does t</a:t>
            </a:r>
            <a:r>
              <a:rPr lang="en" sz="1000">
                <a:solidFill>
                  <a:schemeClr val="dk1"/>
                </a:solidFill>
              </a:rPr>
              <a:t>he testing pattern here ring a bell --</a:t>
            </a: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4f3b9e7f83_0_10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f3b9e7f8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While we do try really hard, once in a while this does happen.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go down and when we go down, people seem to become sad…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There is only one thing that makes us sadder than this, it is when we accidentally do things to make Netflix go down</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4deec981c3_0_1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4deec981c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YES -</a:t>
            </a:r>
            <a:r>
              <a:rPr lang="en" sz="1000">
                <a:solidFill>
                  <a:schemeClr val="dk1"/>
                </a:solidFill>
              </a:rPr>
              <a:t> We had the classic inverted test pyramid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inversion mattered now, because the device to server APIs had both grown and evolved over the years time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They were in multiple flavors and none of it was documented</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It was all tribal knowledge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Starting to feel nervous?</a:t>
            </a:r>
            <a:endParaRPr sz="10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4e6a3a29f0_0_10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4e6a3a29f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is perhaps how the developers tasked with the migration were feeling! </a:t>
            </a:r>
            <a:endParaRPr sz="10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4e6a3a29f0_0_10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4e6a3a29f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sure enough, once we undertook the migration a pattern developed...</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Going from start to Dev Complete took a lot of time because there was no API documentation to go by</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Going from dev complete to UI Test complete was also a slow feedback loop because, these are end to end UI test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Even if UI testing completed, it was clearly not sufficient because canary verification uncovered numerous bugs and thus, we went right back to development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project was going months with no features getting migrated. And this was just on one platform, iOS -- we had many others to complete!</a:t>
            </a:r>
            <a:endParaRPr sz="10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4deec981c3_1_2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4deec981c3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we realized we had to start from zero and build up a solid testing strategy to get us moving</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is the ideal testing pyramid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You start with a large body of unit tests at the bottom</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And you build up towards integration, functional, and then end to end / manual tests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idea is that tests at the bottom of the pyramid are cheaper, easier to write, generally more numerous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As you go up the pyramid, you build up the confidence, but at an increasing cost</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4e02a681eb_0_3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4e02a681eb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so we started at the bottom with unit tests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Going back to what the BFFs are -- these are API adaptors, essentially translation layers taking data from one API, and filtering, decorating or transforming it to client needs.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Thus these BFFs contained very little business logic and are  mostly made of orchestration / adaptation code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Thus unit tests very of very low value</a:t>
            </a:r>
            <a:endParaRPr sz="10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4e02a681eb_0_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4e02a681e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Integration tests still seemed promising.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They offered a way to test the BFF at its edges thus verifying that all the internal components of the BFF worked fine.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Integration tests have few moving parts and thus are a lot more stable.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To support true integration tests we needed mocks.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Since we were designing the new server to server Graph API, we decided to invest in making the API be schema driven</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Schema driven APIs are great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They naturally lend themselves well to not only generating the API implementation and API clients,</a:t>
            </a:r>
            <a:endParaRPr sz="1000">
              <a:solidFill>
                <a:schemeClr val="dk1"/>
              </a:solidFill>
            </a:endParaRPr>
          </a:p>
          <a:p>
            <a:pPr indent="-292100" lvl="2" marL="1371600" rtl="0" algn="just">
              <a:lnSpc>
                <a:spcPct val="115000"/>
              </a:lnSpc>
              <a:spcBef>
                <a:spcPts val="0"/>
              </a:spcBef>
              <a:spcAft>
                <a:spcPts val="0"/>
              </a:spcAft>
              <a:buClr>
                <a:schemeClr val="dk1"/>
              </a:buClr>
              <a:buSzPts val="1000"/>
              <a:buChar char="■"/>
            </a:pPr>
            <a:r>
              <a:rPr lang="en" sz="1000">
                <a:solidFill>
                  <a:schemeClr val="dk1"/>
                </a:solidFill>
              </a:rPr>
              <a:t>but also documentation and mocks based on sample data</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While this was upfront investment, it promised to be a worthwhile one</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4e02a681eb_0_7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4e02a681e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However, the key to cracking this migration was the wide API surface area, and ensuring coverage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Integration tests via manually specified mocks would only get us so far.</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knew that we had to focus on</a:t>
            </a:r>
            <a:r>
              <a:rPr lang="en" sz="1000">
                <a:solidFill>
                  <a:schemeClr val="dk1"/>
                </a:solidFill>
              </a:rPr>
              <a:t> exercising functionally in a way that mimicked what we were seeing in production</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yet, we didn’t want to push that responsibility further up into the more expensive layers of the pyramid.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wanted to find a way to make the middle layer of the pyramid work for us easily and scalably</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If you noticed, by now our textbook testing pyramid shape is starting to look more like a...</a:t>
            </a:r>
            <a:endParaRPr sz="10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e02a681eb_0_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4e02a681e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DIAMOND...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decided to embrace it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decided to embrace it because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it felt pragmatic, it felt meaningful and it felt iterative...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Maybe we will have opportunity to influence this shape better as we go</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on we dove into functional testing...</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4f3b9e7f83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4f3b9e7f8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4e02a681eb_0_1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4e02a681e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started with a simple idea - Duplex Testing.</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 idea was that all current expectations are represented by the existing BFF API implementation</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why not take a tester account, and issue the same request to both the old implementation and the newly migrated implementation and compare them for equivalency</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was a great starter approach, as the developer could check for high level functionality match for simple use cases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technique also provided an interesting side benefit</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We could start analyzing the old implementation and generate a schema representing the expectation</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These could feed back into improving the integration tests, as with a schema, we could now more simply assert against mocks provided by the downstream API</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This was still only a basic coverage of the surface area as it was upto the developer to codify these input conditions one by one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 how do we scale this out?</a:t>
            </a:r>
            <a:endParaRPr sz="10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e6a3a29f0_0_1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e6a3a29f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I have a confession to make.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 few years ago, my team deployed software that negatively affected infrastructure causing an outage.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After much heroics, the service was back online and people were happy again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Yet, this led to much soul searching internally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4e02a681eb_0_16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4e02a681e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Our approach to scaling this out was production capture and replay</a:t>
            </a:r>
            <a:endParaRPr sz="1000">
              <a:solidFill>
                <a:schemeClr val="dk1"/>
              </a:solidFill>
            </a:endParaRPr>
          </a:p>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We could go into production and capture a large body of requests from customer devices actual customer devices and persist them</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Note that when persisting customer data, you will have to take care of morphing or masking core PII.</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We could take this large body of requests from persistence, and duplex replay them in TEST just like the previous functional testing approach</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As an example </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for a single feature in the API that was being migrated, we captured 24 hours of traffic from across the globe. </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We were able to replay the requests and identify numerous corner case bugs </a:t>
            </a:r>
            <a:endParaRPr sz="1000">
              <a:solidFill>
                <a:schemeClr val="dk1"/>
              </a:solidFill>
            </a:endParaRPr>
          </a:p>
          <a:p>
            <a:pPr indent="-292100" lvl="2" marL="1371600" marR="0" rtl="0" algn="just">
              <a:lnSpc>
                <a:spcPct val="115000"/>
              </a:lnSpc>
              <a:spcBef>
                <a:spcPts val="0"/>
              </a:spcBef>
              <a:spcAft>
                <a:spcPts val="0"/>
              </a:spcAft>
              <a:buClr>
                <a:schemeClr val="dk1"/>
              </a:buClr>
              <a:buSzPts val="1000"/>
              <a:buChar char="■"/>
            </a:pPr>
            <a:r>
              <a:rPr lang="en" sz="1000">
                <a:solidFill>
                  <a:schemeClr val="dk1"/>
                </a:solidFill>
              </a:rPr>
              <a:t>Things that no one knew were part of the contract.</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The identified bugs were codified back into new duplex functional tests or integration tests via a schema</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This approach allowed us to gain immense confidence in feature migration, and helped really accelerate the velocity</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It also continued to help feed the bottom layers of the pyramid!</a:t>
            </a:r>
            <a:endParaRPr sz="10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4e02a681eb_0_1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4e02a681eb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marR="0" rtl="0" algn="just">
              <a:lnSpc>
                <a:spcPct val="115000"/>
              </a:lnSpc>
              <a:spcBef>
                <a:spcPts val="0"/>
              </a:spcBef>
              <a:spcAft>
                <a:spcPts val="0"/>
              </a:spcAft>
              <a:buClr>
                <a:schemeClr val="dk1"/>
              </a:buClr>
              <a:buSzPts val="1000"/>
              <a:buFont typeface="Arial"/>
              <a:buChar char="●"/>
            </a:pPr>
            <a:r>
              <a:rPr lang="en" sz="1000">
                <a:solidFill>
                  <a:schemeClr val="dk1"/>
                </a:solidFill>
              </a:rPr>
              <a:t>Did you notice something interesting in the previous two functional testing techniques?</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The basic duplex test could be done in PRODUCTION because we used tester accounts</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However the prod capture and replay duplex test could only be done in TEST</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We cannot replay in production, because we could be harming actual customer data with a reissue of these types of requests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Because the production data is masked and refreshed into our test environment, we could (after a time delay) replay these requests safely in the TEST environment</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Thus our core interest in the replay technique was the data, not the production systems themselves</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Yay! For the test environment, it unlocked our ability to test WITH production data rather than test IN PRODUCTION</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Yes it was more unstable than prod would have been,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But since we were testing in this duplex mode, </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instability showed up in both old and new implementations, allowing us to filter for instability and focus on the true failures</a:t>
            </a:r>
            <a:endParaRPr sz="10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g4e02a681eb_0_2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4e02a681e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The stability problems of doing capture replay in TEST are real. Filtering out failures can mask real issues in downstream implementations</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Thus the final step of the functional validations was to run real canaries in production,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We put both versions of the API out into the production</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Expose a small percentage of actual customer traffic to old and new equally</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Then </a:t>
            </a:r>
            <a:r>
              <a:rPr lang="en" sz="1000">
                <a:solidFill>
                  <a:schemeClr val="dk1"/>
                </a:solidFill>
              </a:rPr>
              <a:t>run sophisticated canary analysis algorithms on</a:t>
            </a:r>
            <a:r>
              <a:rPr lang="en" sz="1000">
                <a:solidFill>
                  <a:schemeClr val="dk1"/>
                </a:solidFill>
              </a:rPr>
              <a:t> the metrics coming from both implementations, and compare and verify that both client and server metrics were statistically equivalent</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If not, we were able to pull failing request response logs from the canaries</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These logs not only allowed us to debug and triage the issue better</a:t>
            </a:r>
            <a:endParaRPr sz="1000">
              <a:solidFill>
                <a:schemeClr val="dk1"/>
              </a:solidFill>
            </a:endParaRPr>
          </a:p>
          <a:p>
            <a:pPr indent="-292100" lvl="1" marL="914400" marR="0" rtl="0" algn="just">
              <a:lnSpc>
                <a:spcPct val="115000"/>
              </a:lnSpc>
              <a:spcBef>
                <a:spcPts val="0"/>
              </a:spcBef>
              <a:spcAft>
                <a:spcPts val="0"/>
              </a:spcAft>
              <a:buClr>
                <a:schemeClr val="dk1"/>
              </a:buClr>
              <a:buSzPts val="1000"/>
              <a:buChar char="○"/>
            </a:pPr>
            <a:r>
              <a:rPr lang="en" sz="1000">
                <a:solidFill>
                  <a:schemeClr val="dk1"/>
                </a:solidFill>
              </a:rPr>
              <a:t>But they could then be codified back into duplex functional tests</a:t>
            </a:r>
            <a:endParaRPr sz="1000">
              <a:solidFill>
                <a:schemeClr val="dk1"/>
              </a:solidFill>
            </a:endParaRPr>
          </a:p>
          <a:p>
            <a:pPr indent="0" lvl="0" marL="457200" marR="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g4e02a681eb_0_2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4e02a681eb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so finally here is where out testing strategy finally settled...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It’s interesting to observe how the different testing environments proved their value across the different layers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With this strategy, we were now able to see a much more predictable path to production increased migration velocity</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see this testing strategy carrying over into steady state too with variations of course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Once migrations are complete duplex and capture / replay could continue to play a role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An interesting variation of those two techniques is to leverage them to catch build over build regressions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They could also play a key role in helping keep mocks in sync, and/or catch API drift</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Google Shape;848;g4e6a3a29f0_0_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4e6a3a29f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While this helps us get past the migrations, we are continuing to think of ways of improving the testing scenario</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We didn’t discuss as much about the remaining layers in the testing pyramid -- but what what if we could help make black box tests or UI tests become more efficient?</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As an example, Netflix supports 1 stream and 2 stream plans. If you are on a 1 stream plan and you have a second person attempting to watch on your account simultaneously, we would like the playback terminated with the error message that too many people are watching.</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But how do you test this condition? It is a painful scenario to setup in a device lab</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4e1b1a8ed9_1_3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4e1b1a8ed9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In fact, w</a:t>
            </a:r>
            <a:r>
              <a:rPr lang="en" sz="1000">
                <a:solidFill>
                  <a:schemeClr val="dk1"/>
                </a:solidFill>
              </a:rPr>
              <a:t>e have a distributed system simulation framework that we have been operating for a few years now.</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It supports the use case I just described. Our device certification teams use this to black box test partner integrations.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There’s no other way for these partners to test fully baked in client implementations that cannot take in mocks, or redirect to artificial environments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With Simone, a service owner can inject arbitrary functional behavior overrides or payload changes in the API responses of their microservice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any tester can ask for that override to be applied to their test via self-service tools.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Let me show you a quick demo of how simple and easy it is to do this sort of testing</a:t>
            </a:r>
            <a:endParaRPr sz="10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4e1668952f_0_10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4e1668952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Let me show you a quick demo</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are excited to introduce this simulation capability developers at the API layer case study we saw previously</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We have a chance to now build the simulation framework clients into the BFF now, as we are rebuilding the API platform and testing strategy </a:t>
            </a:r>
            <a:endParaRPr sz="10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g4e1668952f_0_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4e1668952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Netflix does Chaos testing at scale...in production. We have everything from monkeys killing servers, to large scale chaos kong exercises where we fail entire regions.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That topic deserves its own talk, so I won’t go into the details here. If you are interested, I’ve linked to a great talk by my colleague Haley Tucker. She gave it at QCon NY this past year</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 highly recommend it to learn how to bend systems to learn their breaking points</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What if we could push on the idea of failure experimentation for UI testing? </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We are starting to think of ideas of blending chaos testing, with simulation testing and understand user session behavior</a:t>
            </a:r>
            <a:endParaRPr sz="1000">
              <a:solidFill>
                <a:schemeClr val="dk1"/>
              </a:solidFill>
            </a:endParaRPr>
          </a:p>
          <a:p>
            <a:pPr indent="-292100" lvl="0" marL="457200" marR="0" rtl="0" algn="just">
              <a:lnSpc>
                <a:spcPct val="115000"/>
              </a:lnSpc>
              <a:spcBef>
                <a:spcPts val="0"/>
              </a:spcBef>
              <a:spcAft>
                <a:spcPts val="0"/>
              </a:spcAft>
              <a:buClr>
                <a:schemeClr val="dk1"/>
              </a:buClr>
              <a:buSzPts val="1000"/>
              <a:buChar char="●"/>
            </a:pPr>
            <a:r>
              <a:rPr lang="en" sz="1000">
                <a:solidFill>
                  <a:schemeClr val="dk1"/>
                </a:solidFill>
              </a:rPr>
              <a:t>It could be another way to amp up your production testing to do large scale experiments and verify behavior at scale.</a:t>
            </a:r>
            <a:endParaRPr sz="1000">
              <a:solidFill>
                <a:schemeClr val="dk1"/>
              </a:solidFill>
            </a:endParaRPr>
          </a:p>
          <a:p>
            <a:pPr indent="0" lvl="0" marL="0" marR="0" rtl="0" algn="just">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4e6a3a29f0_0_1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4e6a3a29f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TEST and PROD are different, embrace the differences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Test is still useful to test with production data</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Also useful as an integration stack</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But nothing will remove the need to finally verify your software in production</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Solve for the unique challenges in either environment from the beginning!</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It can be harder to retrofit</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Look out for opportunities to rethink your</a:t>
            </a:r>
            <a:r>
              <a:rPr lang="en" sz="1000">
                <a:solidFill>
                  <a:schemeClr val="dk1"/>
                </a:solidFill>
              </a:rPr>
              <a:t> testing strategy - such as architectural pivots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Even though it may come at extra cost, it will be worth it for your developers</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Find a pragmatic testing polygon shape right for your case</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Don’t try to fit a textbook shape. Understand and embrace the fact that you can evolve the shape to a better one as you go</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Embrace production simulations and chaos experiments. </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They amp your real world functional and resiliency testing capabilities and really are the next frontier</a:t>
            </a:r>
            <a:endParaRPr sz="10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4e1b1a8ed9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 hope you found my talk useful</a:t>
            </a:r>
            <a:endParaRPr/>
          </a:p>
          <a:p>
            <a:pPr indent="-317500" lvl="0" marL="457200" rtl="0" algn="l">
              <a:spcBef>
                <a:spcPts val="0"/>
              </a:spcBef>
              <a:spcAft>
                <a:spcPts val="0"/>
              </a:spcAft>
              <a:buSzPts val="1400"/>
              <a:buChar char="●"/>
            </a:pPr>
            <a:r>
              <a:rPr lang="en"/>
              <a:t>I would love to hear your feedback positive or negative!</a:t>
            </a:r>
            <a:endParaRPr/>
          </a:p>
          <a:p>
            <a:pPr indent="-317500" lvl="0" marL="457200" rtl="0" algn="l">
              <a:spcBef>
                <a:spcPts val="0"/>
              </a:spcBef>
              <a:spcAft>
                <a:spcPts val="0"/>
              </a:spcAft>
              <a:buSzPts val="1400"/>
              <a:buChar char="●"/>
            </a:pPr>
            <a:r>
              <a:rPr lang="en"/>
              <a:t>Please rate the session as shown in the screen shot, or via the mobile app</a:t>
            </a:r>
            <a:endParaRPr/>
          </a:p>
        </p:txBody>
      </p:sp>
      <p:sp>
        <p:nvSpPr>
          <p:cNvPr id="890" name="Google Shape;890;g4e1b1a8ed9_4_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e6a3a29f0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e6a3a29f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If you break down what really happened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 new piece of code designed to clean up unused resources was being tested </a:t>
            </a:r>
            <a:r>
              <a:rPr b="1" lang="en">
                <a:solidFill>
                  <a:schemeClr val="dk1"/>
                </a:solidFill>
              </a:rPr>
              <a:t>in production</a:t>
            </a:r>
            <a:endParaRPr b="1">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And it did the wrong things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 can almost hear a lot of you thinking -- wait, that’s just bad.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Why was it being tested there?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Fair question, but the story goes a little deeper,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This piece of code had two bugs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The actual cleanup was protected by a dry run mode flag,</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But it was being incorrectly interpreted and had the opposite effect!</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Easily unit testable, had a unit test, but test poorly verified this condition</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No reason for this bug to be discovered only in production.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The second bug was in a different part of the code that computed if a resource was actually unused.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It reached the wrong conclusion in certain cases that existed only in production</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Hard to recreate or reproduce in TEST because the access patterns for these resources are hugely different between TEST and PROD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combined effect was a removal of key resources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g4e6a3a29f0_0_1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4e6a3a29f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just">
              <a:lnSpc>
                <a:spcPct val="115000"/>
              </a:lnSpc>
              <a:spcBef>
                <a:spcPts val="0"/>
              </a:spcBef>
              <a:spcAft>
                <a:spcPts val="0"/>
              </a:spcAft>
              <a:buClr>
                <a:schemeClr val="dk1"/>
              </a:buClr>
              <a:buSzPts val="1000"/>
              <a:buChar char="●"/>
            </a:pPr>
            <a:r>
              <a:rPr lang="en" sz="1000">
                <a:solidFill>
                  <a:schemeClr val="dk1"/>
                </a:solidFill>
              </a:rPr>
              <a:t>And I’ll be happy to take any questions!</a:t>
            </a:r>
            <a:endParaRPr sz="10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e6a3a29f0_0_5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e6a3a29f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I share this incident not so much to focus on the incident itself, but it highlighted to me for the first time these two polarized viewpoints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Should we test in TEST, or should we test in PROD?</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There is one purist camp that says, always test in pre-production -- why unnecessarily affect customers when you could have caught the issue in preproduction?</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The other purist camp says, always test in production - what else is more real and tells you for sure that the code is working...right?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reality of the incident was that we need both kinds of tests - better tests that should have been run in TEST, and those that later should have been run in PROD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So it made me really curious to think about why, when and how to test between these various environments.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Later in the talk, I’ll talk about a more recent case study which brought those questions again to the forefront for me</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So I am here to share some of my thoughts with you, that for most of us dealing with existing real-world systems, the answer is to keep calm and approach it pragmatically</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8ea76379b_21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8ea76379b_2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My name is Vasanth Asokan, I work on Developer Productivity solutions at Netflix</a:t>
            </a:r>
            <a:endParaRPr/>
          </a:p>
          <a:p>
            <a:pPr indent="-317500" lvl="0" marL="457200" rtl="0" algn="l">
              <a:spcBef>
                <a:spcPts val="0"/>
              </a:spcBef>
              <a:spcAft>
                <a:spcPts val="0"/>
              </a:spcAft>
              <a:buSzPts val="1400"/>
              <a:buChar char="●"/>
            </a:pPr>
            <a:r>
              <a:rPr lang="en"/>
              <a:t>Specifically, I work for Edge Engineering which is the box you see in the center</a:t>
            </a:r>
            <a:endParaRPr/>
          </a:p>
          <a:p>
            <a:pPr indent="-317500" lvl="0" marL="457200" rtl="0" algn="l">
              <a:spcBef>
                <a:spcPts val="0"/>
              </a:spcBef>
              <a:spcAft>
                <a:spcPts val="0"/>
              </a:spcAft>
              <a:buSzPts val="1400"/>
              <a:buChar char="●"/>
            </a:pPr>
            <a:r>
              <a:rPr lang="en"/>
              <a:t>Put very simply, Edge Engineering is made up of numerous mission critical API services</a:t>
            </a:r>
            <a:endParaRPr/>
          </a:p>
          <a:p>
            <a:pPr indent="-317500" lvl="1" marL="914400" rtl="0" algn="l">
              <a:spcBef>
                <a:spcPts val="0"/>
              </a:spcBef>
              <a:spcAft>
                <a:spcPts val="0"/>
              </a:spcAft>
              <a:buSzPts val="1400"/>
              <a:buChar char="○"/>
            </a:pPr>
            <a:r>
              <a:rPr lang="en"/>
              <a:t>They take API traffic from Netflix customer devices, billions of them per day, and orchestrate</a:t>
            </a:r>
            <a:r>
              <a:rPr lang="en"/>
              <a:t>s</a:t>
            </a:r>
            <a:r>
              <a:rPr lang="en"/>
              <a:t> the communication to the rest of the 100s of Netflix services in a highly resilient and available manner</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e1b1a8ed9_1_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e1b1a8ed9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solidFill>
                  <a:schemeClr val="dk1"/>
                </a:solidFill>
              </a:rPr>
              <a:t>My talk today is based on use cases that I saw in and around edge engineering itself and so disclaimer, by no means is this representative of all of Netflix</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deec981c3_0_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deec981c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Here’s what’s ahead</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I’ll start by discussing the evolution of </a:t>
            </a:r>
            <a:r>
              <a:rPr lang="en" sz="1000">
                <a:solidFill>
                  <a:schemeClr val="dk1"/>
                </a:solidFill>
              </a:rPr>
              <a:t>patterns of testing I see in my space at Netflix, and also describe some general problems and solutions there</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Then, I’ll focus on a specific case study, and deep dive into how we were able to build up a testing strategy that worked from the ground up</a:t>
            </a:r>
            <a:endParaRPr sz="1000">
              <a:solidFill>
                <a:schemeClr val="dk1"/>
              </a:solidFill>
            </a:endParaRPr>
          </a:p>
          <a:p>
            <a:pPr indent="-292100" lvl="0" marL="457200" rtl="0" algn="just">
              <a:lnSpc>
                <a:spcPct val="115000"/>
              </a:lnSpc>
              <a:spcBef>
                <a:spcPts val="0"/>
              </a:spcBef>
              <a:spcAft>
                <a:spcPts val="0"/>
              </a:spcAft>
              <a:buClr>
                <a:schemeClr val="dk1"/>
              </a:buClr>
              <a:buSzPts val="1000"/>
              <a:buChar char="●"/>
            </a:pPr>
            <a:r>
              <a:rPr lang="en" sz="1000">
                <a:solidFill>
                  <a:schemeClr val="dk1"/>
                </a:solidFill>
              </a:rPr>
              <a:t>Based on both discussions, hopefully, you will be able to take back some some architectural guidelines</a:t>
            </a:r>
            <a:endParaRPr sz="1000">
              <a:solidFill>
                <a:schemeClr val="dk1"/>
              </a:solidFill>
            </a:endParaRPr>
          </a:p>
          <a:p>
            <a:pPr indent="-292100" lvl="1" marL="914400" rtl="0" algn="just">
              <a:lnSpc>
                <a:spcPct val="115000"/>
              </a:lnSpc>
              <a:spcBef>
                <a:spcPts val="0"/>
              </a:spcBef>
              <a:spcAft>
                <a:spcPts val="0"/>
              </a:spcAft>
              <a:buClr>
                <a:schemeClr val="dk1"/>
              </a:buClr>
              <a:buSzPts val="1000"/>
              <a:buChar char="○"/>
            </a:pPr>
            <a:r>
              <a:rPr lang="en" sz="1000">
                <a:solidFill>
                  <a:schemeClr val="dk1"/>
                </a:solidFill>
              </a:rPr>
              <a:t>that could help design testing in your next large scale distributed system</a:t>
            </a:r>
            <a:endParaRPr sz="1000">
              <a:solidFill>
                <a:schemeClr val="dk1"/>
              </a:solidFill>
            </a:endParaRPr>
          </a:p>
          <a:p>
            <a:pPr indent="0" lvl="0" marL="0" marR="0" rtl="0" algn="just">
              <a:lnSpc>
                <a:spcPct val="115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tflix Light Grey + Red Stack" type="title">
  <p:cSld name="TITLE">
    <p:bg>
      <p:bgPr>
        <a:solidFill>
          <a:srgbClr val="F5F5F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Crop 3">
  <p:cSld name="CUSTOM_4">
    <p:bg>
      <p:bgPr>
        <a:solidFill>
          <a:srgbClr val="221F1F"/>
        </a:solidFill>
      </p:bgPr>
    </p:bg>
    <p:spTree>
      <p:nvGrpSpPr>
        <p:cNvPr id="36" name="Shape 36"/>
        <p:cNvGrpSpPr/>
        <p:nvPr/>
      </p:nvGrpSpPr>
      <p:grpSpPr>
        <a:xfrm>
          <a:off x="0" y="0"/>
          <a:ext cx="0" cy="0"/>
          <a:chOff x="0" y="0"/>
          <a:chExt cx="0" cy="0"/>
        </a:xfrm>
      </p:grpSpPr>
      <p:pic>
        <p:nvPicPr>
          <p:cNvPr id="37" name="Google Shape;37;p11"/>
          <p:cNvPicPr preferRelativeResize="0"/>
          <p:nvPr/>
        </p:nvPicPr>
        <p:blipFill rotWithShape="1">
          <a:blip r:embed="rId2">
            <a:alphaModFix/>
          </a:blip>
          <a:srcRect b="-12999" l="-3034" r="32142" t="47443"/>
          <a:stretch/>
        </p:blipFill>
        <p:spPr>
          <a:xfrm>
            <a:off x="6076800" y="-6850"/>
            <a:ext cx="3067200" cy="5157200"/>
          </a:xfrm>
          <a:prstGeom prst="rect">
            <a:avLst/>
          </a:prstGeom>
          <a:noFill/>
          <a:ln>
            <a:noFill/>
          </a:ln>
        </p:spPr>
      </p:pic>
      <p:sp>
        <p:nvSpPr>
          <p:cNvPr id="38" name="Google Shape;38;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titleOnly">
  <p:cSld name="TITLE_ONLY">
    <p:bg>
      <p:bgPr>
        <a:solidFill>
          <a:srgbClr val="F5F5F1"/>
        </a:solidFill>
      </p:bgPr>
    </p:bg>
    <p:spTree>
      <p:nvGrpSpPr>
        <p:cNvPr id="39" name="Shape 39"/>
        <p:cNvGrpSpPr/>
        <p:nvPr/>
      </p:nvGrpSpPr>
      <p:grpSpPr>
        <a:xfrm>
          <a:off x="0" y="0"/>
          <a:ext cx="0" cy="0"/>
          <a:chOff x="0" y="0"/>
          <a:chExt cx="0" cy="0"/>
        </a:xfrm>
      </p:grpSpPr>
      <p:pic>
        <p:nvPicPr>
          <p:cNvPr id="40" name="Google Shape;40;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 name="Google Shape;41;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ivider">
  <p:cSld name="CAPTION_ONLY">
    <p:bg>
      <p:bgPr>
        <a:solidFill>
          <a:srgbClr val="221F1F"/>
        </a:solidFill>
      </p:bgPr>
    </p:bg>
    <p:spTree>
      <p:nvGrpSpPr>
        <p:cNvPr id="42" name="Shape 42"/>
        <p:cNvGrpSpPr/>
        <p:nvPr/>
      </p:nvGrpSpPr>
      <p:grpSpPr>
        <a:xfrm>
          <a:off x="0" y="0"/>
          <a:ext cx="0" cy="0"/>
          <a:chOff x="0" y="0"/>
          <a:chExt cx="0" cy="0"/>
        </a:xfrm>
      </p:grpSpPr>
      <p:sp>
        <p:nvSpPr>
          <p:cNvPr id="43" name="Google Shape;4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o Slide" type="blank">
  <p:cSld name="BLANK">
    <p:bg>
      <p:bgPr>
        <a:solidFill>
          <a:srgbClr val="000000"/>
        </a:solidFill>
      </p:bgPr>
    </p:bg>
    <p:spTree>
      <p:nvGrpSpPr>
        <p:cNvPr id="44" name="Shape 44"/>
        <p:cNvGrpSpPr/>
        <p:nvPr/>
      </p:nvGrpSpPr>
      <p:grpSpPr>
        <a:xfrm>
          <a:off x="0" y="0"/>
          <a:ext cx="0" cy="0"/>
          <a:chOff x="0" y="0"/>
          <a:chExt cx="0" cy="0"/>
        </a:xfrm>
      </p:grpSpPr>
      <p:sp>
        <p:nvSpPr>
          <p:cNvPr id="45" name="Google Shape;45;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ner pages  1">
  <p:cSld name="TITLE_AND_TWO_COLUMNS_1">
    <p:bg>
      <p:bgPr>
        <a:solidFill>
          <a:srgbClr val="FFFFFF"/>
        </a:solidFill>
      </p:bgPr>
    </p:bg>
    <p:spTree>
      <p:nvGrpSpPr>
        <p:cNvPr id="46" name="Shape 46"/>
        <p:cNvGrpSpPr/>
        <p:nvPr/>
      </p:nvGrpSpPr>
      <p:grpSpPr>
        <a:xfrm>
          <a:off x="0" y="0"/>
          <a:ext cx="0" cy="0"/>
          <a:chOff x="0" y="0"/>
          <a:chExt cx="0" cy="0"/>
        </a:xfrm>
      </p:grpSpPr>
      <p:sp>
        <p:nvSpPr>
          <p:cNvPr id="47" name="Google Shape;47;p15"/>
          <p:cNvSpPr/>
          <p:nvPr/>
        </p:nvSpPr>
        <p:spPr>
          <a:xfrm>
            <a:off x="190500" y="4860050"/>
            <a:ext cx="1435800" cy="9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5"/>
          <p:cNvSpPr txBox="1"/>
          <p:nvPr>
            <p:ph idx="12" type="sldNum"/>
          </p:nvPr>
        </p:nvSpPr>
        <p:spPr>
          <a:xfrm>
            <a:off x="-291491" y="47097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9" name="Google Shape;49;p15"/>
          <p:cNvGrpSpPr/>
          <p:nvPr/>
        </p:nvGrpSpPr>
        <p:grpSpPr>
          <a:xfrm>
            <a:off x="0" y="0"/>
            <a:ext cx="9144000" cy="5143500"/>
            <a:chOff x="0" y="0"/>
            <a:chExt cx="9144000" cy="5143500"/>
          </a:xfrm>
        </p:grpSpPr>
        <p:pic>
          <p:nvPicPr>
            <p:cNvPr id="50" name="Google Shape;50;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 name="Google Shape;51;p15"/>
            <p:cNvSpPr/>
            <p:nvPr/>
          </p:nvSpPr>
          <p:spPr>
            <a:xfrm>
              <a:off x="320225" y="4803025"/>
              <a:ext cx="8585700" cy="9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2">
  <p:cSld name="TITLE_AND_BODY_2">
    <p:spTree>
      <p:nvGrpSpPr>
        <p:cNvPr id="52" name="Shape 52"/>
        <p:cNvGrpSpPr/>
        <p:nvPr/>
      </p:nvGrpSpPr>
      <p:grpSpPr>
        <a:xfrm>
          <a:off x="0" y="0"/>
          <a:ext cx="0" cy="0"/>
          <a:chOff x="0" y="0"/>
          <a:chExt cx="0" cy="0"/>
        </a:xfrm>
      </p:grpSpPr>
      <p:sp>
        <p:nvSpPr>
          <p:cNvPr id="53" name="Google Shape;53;p16"/>
          <p:cNvSpPr txBox="1"/>
          <p:nvPr>
            <p:ph type="title"/>
          </p:nvPr>
        </p:nvSpPr>
        <p:spPr>
          <a:xfrm>
            <a:off x="457200" y="205978"/>
            <a:ext cx="8229600" cy="857100"/>
          </a:xfrm>
          <a:prstGeom prst="rect">
            <a:avLst/>
          </a:prstGeom>
        </p:spPr>
        <p:txBody>
          <a:bodyPr anchorCtr="0" anchor="b" bIns="91425" lIns="91425" spcFirstLastPara="1" rIns="91425" wrap="square" tIns="91425"/>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4" name="Google Shape;54;p16"/>
          <p:cNvSpPr txBox="1"/>
          <p:nvPr>
            <p:ph idx="1" type="body"/>
          </p:nvPr>
        </p:nvSpPr>
        <p:spPr>
          <a:xfrm>
            <a:off x="457200" y="1200150"/>
            <a:ext cx="8229600" cy="3725700"/>
          </a:xfrm>
          <a:prstGeom prst="rect">
            <a:avLst/>
          </a:prstGeom>
        </p:spPr>
        <p:txBody>
          <a:bodyPr anchorCtr="0" anchor="t" bIns="91425" lIns="91425" spcFirstLastPara="1" rIns="91425" wrap="square" tIns="91425"/>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5" name="Google Shape;55;p16"/>
          <p:cNvSpPr txBox="1"/>
          <p:nvPr>
            <p:ph idx="12" type="sldNum"/>
          </p:nvPr>
        </p:nvSpPr>
        <p:spPr>
          <a:xfrm>
            <a:off x="8556791"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56" name="Shape 56"/>
        <p:cNvGrpSpPr/>
        <p:nvPr/>
      </p:nvGrpSpPr>
      <p:grpSpPr>
        <a:xfrm>
          <a:off x="0" y="0"/>
          <a:ext cx="0" cy="0"/>
          <a:chOff x="0" y="0"/>
          <a:chExt cx="0" cy="0"/>
        </a:xfrm>
      </p:grpSpPr>
      <p:sp>
        <p:nvSpPr>
          <p:cNvPr id="57" name="Google Shape;57;p17"/>
          <p:cNvSpPr txBox="1"/>
          <p:nvPr>
            <p:ph type="ctrTitle"/>
          </p:nvPr>
        </p:nvSpPr>
        <p:spPr>
          <a:xfrm>
            <a:off x="0" y="1965059"/>
            <a:ext cx="9144000" cy="857400"/>
          </a:xfrm>
          <a:prstGeom prst="rect">
            <a:avLst/>
          </a:prstGeom>
          <a:noFill/>
          <a:ln>
            <a:noFill/>
          </a:ln>
        </p:spPr>
        <p:txBody>
          <a:bodyPr anchorCtr="0" anchor="ctr" bIns="0" lIns="91425" spcFirstLastPara="1" rIns="91425" wrap="square" tIns="0"/>
          <a:lstStyle>
            <a:lvl1pPr lvl="0" rtl="0" algn="ctr">
              <a:spcBef>
                <a:spcPts val="0"/>
              </a:spcBef>
              <a:spcAft>
                <a:spcPts val="0"/>
              </a:spcAft>
              <a:buClr>
                <a:srgbClr val="BFBFBF"/>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8" name="Google Shape;58;p17"/>
          <p:cNvSpPr txBox="1"/>
          <p:nvPr>
            <p:ph idx="1" type="subTitle"/>
          </p:nvPr>
        </p:nvSpPr>
        <p:spPr>
          <a:xfrm>
            <a:off x="0" y="3181411"/>
            <a:ext cx="9144000" cy="1546800"/>
          </a:xfrm>
          <a:prstGeom prst="rect">
            <a:avLst/>
          </a:prstGeom>
          <a:noFill/>
          <a:ln>
            <a:noFill/>
          </a:ln>
        </p:spPr>
        <p:txBody>
          <a:bodyPr anchorCtr="0" anchor="t" bIns="0" lIns="91425" spcFirstLastPara="1" rIns="91425" wrap="square" tIns="0"/>
          <a:lstStyle>
            <a:lvl1pPr lvl="0" rtl="0" algn="ctr">
              <a:lnSpc>
                <a:spcPct val="100000"/>
              </a:lnSpc>
              <a:spcBef>
                <a:spcPts val="480"/>
              </a:spcBef>
              <a:spcAft>
                <a:spcPts val="0"/>
              </a:spcAft>
              <a:buClr>
                <a:srgbClr val="BFBFBF"/>
              </a:buClr>
              <a:buSzPts val="2400"/>
              <a:buFont typeface="Arial"/>
              <a:buNone/>
              <a:defRPr>
                <a:solidFill>
                  <a:srgbClr val="BFBFBF"/>
                </a:solidFill>
              </a:defRPr>
            </a:lvl1pPr>
            <a:lvl2pPr lvl="1" rtl="0" algn="ctr">
              <a:spcBef>
                <a:spcPts val="560"/>
              </a:spcBef>
              <a:spcAft>
                <a:spcPts val="0"/>
              </a:spcAft>
              <a:buClr>
                <a:schemeClr val="lt1"/>
              </a:buClr>
              <a:buSzPts val="2800"/>
              <a:buNone/>
              <a:defRPr>
                <a:solidFill>
                  <a:schemeClr val="lt1"/>
                </a:solidFill>
              </a:defRPr>
            </a:lvl2pPr>
            <a:lvl3pPr lvl="2" rtl="0" algn="ctr">
              <a:spcBef>
                <a:spcPts val="480"/>
              </a:spcBef>
              <a:spcAft>
                <a:spcPts val="0"/>
              </a:spcAft>
              <a:buClr>
                <a:schemeClr val="lt1"/>
              </a:buClr>
              <a:buSzPts val="2400"/>
              <a:buNone/>
              <a:defRPr>
                <a:solidFill>
                  <a:schemeClr val="lt1"/>
                </a:solidFill>
              </a:defRPr>
            </a:lvl3pPr>
            <a:lvl4pPr lvl="3" rtl="0" algn="ctr">
              <a:spcBef>
                <a:spcPts val="400"/>
              </a:spcBef>
              <a:spcAft>
                <a:spcPts val="0"/>
              </a:spcAft>
              <a:buClr>
                <a:schemeClr val="lt1"/>
              </a:buClr>
              <a:buSzPts val="2000"/>
              <a:buNone/>
              <a:defRPr>
                <a:solidFill>
                  <a:schemeClr val="lt1"/>
                </a:solidFill>
              </a:defRPr>
            </a:lvl4pPr>
            <a:lvl5pPr lvl="4" rtl="0" algn="ctr">
              <a:spcBef>
                <a:spcPts val="400"/>
              </a:spcBef>
              <a:spcAft>
                <a:spcPts val="0"/>
              </a:spcAft>
              <a:buClr>
                <a:schemeClr val="lt1"/>
              </a:buClr>
              <a:buSzPts val="20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Tree>
  </p:cSld>
  <p:clrMapOvr>
    <a:masterClrMapping/>
  </p:clrMapOvr>
  <mc:AlternateContent>
    <mc:Choice Requires="p14">
      <p:transition spd="slow" p14:dur="20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3" name="Shape 63"/>
        <p:cNvGrpSpPr/>
        <p:nvPr/>
      </p:nvGrpSpPr>
      <p:grpSpPr>
        <a:xfrm>
          <a:off x="0" y="0"/>
          <a:ext cx="0" cy="0"/>
          <a:chOff x="0" y="0"/>
          <a:chExt cx="0" cy="0"/>
        </a:xfrm>
      </p:grpSpPr>
      <p:sp>
        <p:nvSpPr>
          <p:cNvPr id="64" name="Google Shape;64;p19"/>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5" name="Google Shape;65;p19"/>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 name="Google Shape;6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7" name="Shape 67"/>
        <p:cNvGrpSpPr/>
        <p:nvPr/>
      </p:nvGrpSpPr>
      <p:grpSpPr>
        <a:xfrm>
          <a:off x="0" y="0"/>
          <a:ext cx="0" cy="0"/>
          <a:chOff x="0" y="0"/>
          <a:chExt cx="0" cy="0"/>
        </a:xfrm>
      </p:grpSpPr>
      <p:sp>
        <p:nvSpPr>
          <p:cNvPr id="68" name="Google Shape;68;p20"/>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9" name="Google Shape;6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0" name="Shape 70"/>
        <p:cNvGrpSpPr/>
        <p:nvPr/>
      </p:nvGrpSpPr>
      <p:grpSpPr>
        <a:xfrm>
          <a:off x="0" y="0"/>
          <a:ext cx="0" cy="0"/>
          <a:chOff x="0" y="0"/>
          <a:chExt cx="0" cy="0"/>
        </a:xfrm>
      </p:grpSpPr>
      <p:sp>
        <p:nvSpPr>
          <p:cNvPr id="71" name="Google Shape;71;p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21"/>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3" name="Google Shape;7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tflix Dark Grey + Red Stack" type="tx">
  <p:cSld name="TITLE_AND_BODY">
    <p:bg>
      <p:bgPr>
        <a:solidFill>
          <a:srgbClr val="221F1F"/>
        </a:solidFill>
      </p:bgPr>
    </p:bg>
    <p:spTree>
      <p:nvGrpSpPr>
        <p:cNvPr id="11" name="Shape 11"/>
        <p:cNvGrpSpPr/>
        <p:nvPr/>
      </p:nvGrpSpPr>
      <p:grpSpPr>
        <a:xfrm>
          <a:off x="0" y="0"/>
          <a:ext cx="0" cy="0"/>
          <a:chOff x="0" y="0"/>
          <a:chExt cx="0" cy="0"/>
        </a:xfrm>
      </p:grpSpPr>
      <p:pic>
        <p:nvPicPr>
          <p:cNvPr id="12" name="Google Shape;12;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 name="Google Shape;13;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4" name="Shape 74"/>
        <p:cNvGrpSpPr/>
        <p:nvPr/>
      </p:nvGrpSpPr>
      <p:grpSpPr>
        <a:xfrm>
          <a:off x="0" y="0"/>
          <a:ext cx="0" cy="0"/>
          <a:chOff x="0" y="0"/>
          <a:chExt cx="0" cy="0"/>
        </a:xfrm>
      </p:grpSpPr>
      <p:sp>
        <p:nvSpPr>
          <p:cNvPr id="75" name="Google Shape;75;p22"/>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22"/>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9" name="Shape 79"/>
        <p:cNvGrpSpPr/>
        <p:nvPr/>
      </p:nvGrpSpPr>
      <p:grpSpPr>
        <a:xfrm>
          <a:off x="0" y="0"/>
          <a:ext cx="0" cy="0"/>
          <a:chOff x="0" y="0"/>
          <a:chExt cx="0" cy="0"/>
        </a:xfrm>
      </p:grpSpPr>
      <p:sp>
        <p:nvSpPr>
          <p:cNvPr id="80" name="Google Shape;80;p23"/>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2" name="Shape 82"/>
        <p:cNvGrpSpPr/>
        <p:nvPr/>
      </p:nvGrpSpPr>
      <p:grpSpPr>
        <a:xfrm>
          <a:off x="0" y="0"/>
          <a:ext cx="0" cy="0"/>
          <a:chOff x="0" y="0"/>
          <a:chExt cx="0" cy="0"/>
        </a:xfrm>
      </p:grpSpPr>
      <p:sp>
        <p:nvSpPr>
          <p:cNvPr id="83" name="Google Shape;83;p24"/>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4" name="Google Shape;84;p24"/>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5" name="Google Shape;85;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6" name="Shape 86"/>
        <p:cNvGrpSpPr/>
        <p:nvPr/>
      </p:nvGrpSpPr>
      <p:grpSpPr>
        <a:xfrm>
          <a:off x="0" y="0"/>
          <a:ext cx="0" cy="0"/>
          <a:chOff x="0" y="0"/>
          <a:chExt cx="0" cy="0"/>
        </a:xfrm>
      </p:grpSpPr>
      <p:sp>
        <p:nvSpPr>
          <p:cNvPr id="87" name="Google Shape;87;p2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8" name="Google Shape;8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2" name="Google Shape;92;p2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3" name="Google Shape;93;p26"/>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4" name="Google Shape;94;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5" name="Shape 95"/>
        <p:cNvGrpSpPr/>
        <p:nvPr/>
      </p:nvGrpSpPr>
      <p:grpSpPr>
        <a:xfrm>
          <a:off x="0" y="0"/>
          <a:ext cx="0" cy="0"/>
          <a:chOff x="0" y="0"/>
          <a:chExt cx="0" cy="0"/>
        </a:xfrm>
      </p:grpSpPr>
      <p:sp>
        <p:nvSpPr>
          <p:cNvPr id="96" name="Google Shape;96;p27"/>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97" name="Google Shape;97;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8" name="Shape 98"/>
        <p:cNvGrpSpPr/>
        <p:nvPr/>
      </p:nvGrpSpPr>
      <p:grpSpPr>
        <a:xfrm>
          <a:off x="0" y="0"/>
          <a:ext cx="0" cy="0"/>
          <a:chOff x="0" y="0"/>
          <a:chExt cx="0" cy="0"/>
        </a:xfrm>
      </p:grpSpPr>
      <p:sp>
        <p:nvSpPr>
          <p:cNvPr id="99" name="Google Shape;99;p2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0" name="Google Shape;100;p28"/>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1" name="Google Shape;101;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2" name="Shape 102"/>
        <p:cNvGrpSpPr/>
        <p:nvPr/>
      </p:nvGrpSpPr>
      <p:grpSpPr>
        <a:xfrm>
          <a:off x="0" y="0"/>
          <a:ext cx="0" cy="0"/>
          <a:chOff x="0" y="0"/>
          <a:chExt cx="0" cy="0"/>
        </a:xfrm>
      </p:grpSpPr>
      <p:sp>
        <p:nvSpPr>
          <p:cNvPr id="103" name="Google Shape;10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ymbol Crop 1">
  <p:cSld name="CUSTOM_5">
    <p:bg>
      <p:bgPr>
        <a:solidFill>
          <a:srgbClr val="221F1F"/>
        </a:solidFill>
      </p:bgPr>
    </p:bg>
    <p:spTree>
      <p:nvGrpSpPr>
        <p:cNvPr id="104" name="Shape 104"/>
        <p:cNvGrpSpPr/>
        <p:nvPr/>
      </p:nvGrpSpPr>
      <p:grpSpPr>
        <a:xfrm>
          <a:off x="0" y="0"/>
          <a:ext cx="0" cy="0"/>
          <a:chOff x="0" y="0"/>
          <a:chExt cx="0" cy="0"/>
        </a:xfrm>
      </p:grpSpPr>
      <p:pic>
        <p:nvPicPr>
          <p:cNvPr id="105" name="Google Shape;105;p30"/>
          <p:cNvPicPr preferRelativeResize="0"/>
          <p:nvPr/>
        </p:nvPicPr>
        <p:blipFill rotWithShape="1">
          <a:blip r:embed="rId2">
            <a:alphaModFix/>
          </a:blip>
          <a:srcRect b="19686" l="0" r="9690" t="14756"/>
          <a:stretch/>
        </p:blipFill>
        <p:spPr>
          <a:xfrm>
            <a:off x="5236500" y="0"/>
            <a:ext cx="3907499" cy="51572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ONLY_1">
    <p:bg>
      <p:bgPr>
        <a:solidFill>
          <a:srgbClr val="F5F5F1"/>
        </a:solidFill>
      </p:bgPr>
    </p:bg>
    <p:spTree>
      <p:nvGrpSpPr>
        <p:cNvPr id="106" name="Shape 10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 Divider">
  <p:cSld name="CUSTOM_6">
    <p:bg>
      <p:bgPr>
        <a:solidFill>
          <a:srgbClr val="221F1F"/>
        </a:solidFill>
      </p:bgPr>
    </p:bg>
    <p:spTree>
      <p:nvGrpSpPr>
        <p:cNvPr id="14" name="Shape 14"/>
        <p:cNvGrpSpPr/>
        <p:nvPr/>
      </p:nvGrpSpPr>
      <p:grpSpPr>
        <a:xfrm>
          <a:off x="0" y="0"/>
          <a:ext cx="0" cy="0"/>
          <a:chOff x="0" y="0"/>
          <a:chExt cx="0" cy="0"/>
        </a:xfrm>
      </p:grpSpPr>
      <p:pic>
        <p:nvPicPr>
          <p:cNvPr descr="N_Slide_Stacks.png" id="15" name="Google Shape;15;p4"/>
          <p:cNvPicPr preferRelativeResize="0"/>
          <p:nvPr/>
        </p:nvPicPr>
        <p:blipFill rotWithShape="1">
          <a:blip r:embed="rId2">
            <a:alphaModFix/>
          </a:blip>
          <a:srcRect b="0" l="8849" r="25108" t="0"/>
          <a:stretch/>
        </p:blipFill>
        <p:spPr>
          <a:xfrm>
            <a:off x="0" y="0"/>
            <a:ext cx="6038849" cy="5143500"/>
          </a:xfrm>
          <a:prstGeom prst="rect">
            <a:avLst/>
          </a:prstGeom>
          <a:noFill/>
          <a:ln>
            <a:noFill/>
          </a:ln>
        </p:spPr>
      </p:pic>
      <p:sp>
        <p:nvSpPr>
          <p:cNvPr id="16" name="Google Shape;16;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ner pages ">
  <p:cSld name="TITLE_AND_TWO_COLUMNS_1">
    <p:bg>
      <p:bgPr>
        <a:solidFill>
          <a:srgbClr val="FFFFFF"/>
        </a:solidFill>
      </p:bgPr>
    </p:bg>
    <p:spTree>
      <p:nvGrpSpPr>
        <p:cNvPr id="107" name="Shape 107"/>
        <p:cNvGrpSpPr/>
        <p:nvPr/>
      </p:nvGrpSpPr>
      <p:grpSpPr>
        <a:xfrm>
          <a:off x="0" y="0"/>
          <a:ext cx="0" cy="0"/>
          <a:chOff x="0" y="0"/>
          <a:chExt cx="0" cy="0"/>
        </a:xfrm>
      </p:grpSpPr>
      <p:sp>
        <p:nvSpPr>
          <p:cNvPr id="108" name="Google Shape;108;p32"/>
          <p:cNvSpPr/>
          <p:nvPr/>
        </p:nvSpPr>
        <p:spPr>
          <a:xfrm>
            <a:off x="190500" y="4860050"/>
            <a:ext cx="1435800" cy="9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Footer.png" id="109" name="Google Shape;109;p32"/>
          <p:cNvPicPr preferRelativeResize="0"/>
          <p:nvPr/>
        </p:nvPicPr>
        <p:blipFill rotWithShape="1">
          <a:blip r:embed="rId2">
            <a:alphaModFix/>
          </a:blip>
          <a:srcRect b="0" l="0" r="0" t="0"/>
          <a:stretch/>
        </p:blipFill>
        <p:spPr>
          <a:xfrm>
            <a:off x="0" y="0"/>
            <a:ext cx="9144000" cy="514350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CUSTOM_7">
    <p:spTree>
      <p:nvGrpSpPr>
        <p:cNvPr id="110" name="Shape 110"/>
        <p:cNvGrpSpPr/>
        <p:nvPr/>
      </p:nvGrpSpPr>
      <p:grpSpPr>
        <a:xfrm>
          <a:off x="0" y="0"/>
          <a:ext cx="0" cy="0"/>
          <a:chOff x="0" y="0"/>
          <a:chExt cx="0" cy="0"/>
        </a:xfrm>
      </p:grpSpPr>
      <p:pic>
        <p:nvPicPr>
          <p:cNvPr id="111" name="Google Shape;111;p33"/>
          <p:cNvPicPr preferRelativeResize="0"/>
          <p:nvPr/>
        </p:nvPicPr>
        <p:blipFill rotWithShape="1">
          <a:blip r:embed="rId2">
            <a:alphaModFix/>
          </a:blip>
          <a:srcRect b="0" l="8740" r="24176" t="0"/>
          <a:stretch/>
        </p:blipFill>
        <p:spPr>
          <a:xfrm>
            <a:off x="0" y="0"/>
            <a:ext cx="6134100" cy="5143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F3F3F3"/>
        </a:solidFill>
      </p:bgPr>
    </p:bg>
    <p:spTree>
      <p:nvGrpSpPr>
        <p:cNvPr id="112" name="Shape 112"/>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2">
  <p:cSld name="TITLE_ONLY_2">
    <p:bg>
      <p:bgPr>
        <a:solidFill>
          <a:srgbClr val="FFFFFF"/>
        </a:solidFill>
      </p:bgPr>
    </p:bg>
    <p:spTree>
      <p:nvGrpSpPr>
        <p:cNvPr id="113" name="Shape 113"/>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ivider">
  <p:cSld name="CAPTION_ONLY_1">
    <p:bg>
      <p:bgPr>
        <a:solidFill>
          <a:srgbClr val="221F1F"/>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tflix Light Grey + Red Stack">
  <p:cSld name="TITLE_1">
    <p:bg>
      <p:bgPr>
        <a:solidFill>
          <a:srgbClr val="F5F5F1"/>
        </a:solidFill>
      </p:bgPr>
    </p:bg>
    <p:spTree>
      <p:nvGrpSpPr>
        <p:cNvPr id="115" name="Shape 115"/>
        <p:cNvGrpSpPr/>
        <p:nvPr/>
      </p:nvGrpSpPr>
      <p:grpSpPr>
        <a:xfrm>
          <a:off x="0" y="0"/>
          <a:ext cx="0" cy="0"/>
          <a:chOff x="0" y="0"/>
          <a:chExt cx="0" cy="0"/>
        </a:xfrm>
      </p:grpSpPr>
      <p:pic>
        <p:nvPicPr>
          <p:cNvPr id="116" name="Google Shape;116;p37"/>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Crop 3">
  <p:cSld name="CUSTOM_4">
    <p:bg>
      <p:bgPr>
        <a:solidFill>
          <a:srgbClr val="221F1F"/>
        </a:solidFill>
      </p:bgPr>
    </p:bg>
    <p:spTree>
      <p:nvGrpSpPr>
        <p:cNvPr id="117" name="Shape 117"/>
        <p:cNvGrpSpPr/>
        <p:nvPr/>
      </p:nvGrpSpPr>
      <p:grpSpPr>
        <a:xfrm>
          <a:off x="0" y="0"/>
          <a:ext cx="0" cy="0"/>
          <a:chOff x="0" y="0"/>
          <a:chExt cx="0" cy="0"/>
        </a:xfrm>
      </p:grpSpPr>
      <p:pic>
        <p:nvPicPr>
          <p:cNvPr id="118" name="Google Shape;118;p38"/>
          <p:cNvPicPr preferRelativeResize="0"/>
          <p:nvPr/>
        </p:nvPicPr>
        <p:blipFill rotWithShape="1">
          <a:blip r:embed="rId2">
            <a:alphaModFix/>
          </a:blip>
          <a:srcRect b="-12999" l="-3034" r="32142" t="47443"/>
          <a:stretch/>
        </p:blipFill>
        <p:spPr>
          <a:xfrm>
            <a:off x="6076800" y="-6850"/>
            <a:ext cx="3067200" cy="5157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CUSTOM_7">
    <p:spTree>
      <p:nvGrpSpPr>
        <p:cNvPr id="17" name="Shape 17"/>
        <p:cNvGrpSpPr/>
        <p:nvPr/>
      </p:nvGrpSpPr>
      <p:grpSpPr>
        <a:xfrm>
          <a:off x="0" y="0"/>
          <a:ext cx="0" cy="0"/>
          <a:chOff x="0" y="0"/>
          <a:chExt cx="0" cy="0"/>
        </a:xfrm>
      </p:grpSpPr>
      <p:pic>
        <p:nvPicPr>
          <p:cNvPr id="18" name="Google Shape;18;p5"/>
          <p:cNvPicPr preferRelativeResize="0"/>
          <p:nvPr/>
        </p:nvPicPr>
        <p:blipFill rotWithShape="1">
          <a:blip r:embed="rId2">
            <a:alphaModFix/>
          </a:blip>
          <a:srcRect b="0" l="8740" r="24176" t="0"/>
          <a:stretch/>
        </p:blipFill>
        <p:spPr>
          <a:xfrm>
            <a:off x="0" y="0"/>
            <a:ext cx="6134100" cy="5143500"/>
          </a:xfrm>
          <a:prstGeom prst="rect">
            <a:avLst/>
          </a:prstGeom>
          <a:noFill/>
          <a:ln>
            <a:noFill/>
          </a:ln>
        </p:spPr>
      </p:pic>
      <p:sp>
        <p:nvSpPr>
          <p:cNvPr id="19" name="Google Shape;19;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ner pages " type="twoColTx">
  <p:cSld name="TITLE_AND_TWO_COLUMNS">
    <p:bg>
      <p:bgPr>
        <a:solidFill>
          <a:srgbClr val="FFFFFF"/>
        </a:solidFill>
      </p:bgPr>
    </p:bg>
    <p:spTree>
      <p:nvGrpSpPr>
        <p:cNvPr id="20" name="Shape 20"/>
        <p:cNvGrpSpPr/>
        <p:nvPr/>
      </p:nvGrpSpPr>
      <p:grpSpPr>
        <a:xfrm>
          <a:off x="0" y="0"/>
          <a:ext cx="0" cy="0"/>
          <a:chOff x="0" y="0"/>
          <a:chExt cx="0" cy="0"/>
        </a:xfrm>
      </p:grpSpPr>
      <p:grpSp>
        <p:nvGrpSpPr>
          <p:cNvPr id="21" name="Google Shape;21;p6"/>
          <p:cNvGrpSpPr/>
          <p:nvPr/>
        </p:nvGrpSpPr>
        <p:grpSpPr>
          <a:xfrm>
            <a:off x="0" y="0"/>
            <a:ext cx="9144000" cy="5143500"/>
            <a:chOff x="0" y="0"/>
            <a:chExt cx="9144000" cy="5143500"/>
          </a:xfrm>
        </p:grpSpPr>
        <p:pic>
          <p:nvPicPr>
            <p:cNvPr id="22" name="Google Shape;22;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 name="Google Shape;23;p6"/>
            <p:cNvSpPr/>
            <p:nvPr/>
          </p:nvSpPr>
          <p:spPr>
            <a:xfrm>
              <a:off x="286850" y="4749900"/>
              <a:ext cx="8592600" cy="11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 name="Google Shape;24;p6"/>
          <p:cNvSpPr/>
          <p:nvPr/>
        </p:nvSpPr>
        <p:spPr>
          <a:xfrm>
            <a:off x="190500" y="4860050"/>
            <a:ext cx="1435800" cy="9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6"/>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lvl1pPr lvl="0" algn="ctr">
              <a:buNone/>
              <a:defRPr sz="1000">
                <a:solidFill>
                  <a:srgbClr val="B7B7B7"/>
                </a:solidFill>
                <a:latin typeface="Consolas"/>
                <a:ea typeface="Consolas"/>
                <a:cs typeface="Consolas"/>
                <a:sym typeface="Consolas"/>
              </a:defRPr>
            </a:lvl1pPr>
            <a:lvl2pPr lvl="1" algn="ctr">
              <a:buNone/>
              <a:defRPr sz="1000">
                <a:solidFill>
                  <a:srgbClr val="B7B7B7"/>
                </a:solidFill>
                <a:latin typeface="Consolas"/>
                <a:ea typeface="Consolas"/>
                <a:cs typeface="Consolas"/>
                <a:sym typeface="Consolas"/>
              </a:defRPr>
            </a:lvl2pPr>
            <a:lvl3pPr lvl="2" algn="ctr">
              <a:buNone/>
              <a:defRPr sz="1000">
                <a:solidFill>
                  <a:srgbClr val="B7B7B7"/>
                </a:solidFill>
                <a:latin typeface="Consolas"/>
                <a:ea typeface="Consolas"/>
                <a:cs typeface="Consolas"/>
                <a:sym typeface="Consolas"/>
              </a:defRPr>
            </a:lvl3pPr>
            <a:lvl4pPr lvl="3" algn="ctr">
              <a:buNone/>
              <a:defRPr sz="1000">
                <a:solidFill>
                  <a:srgbClr val="B7B7B7"/>
                </a:solidFill>
                <a:latin typeface="Consolas"/>
                <a:ea typeface="Consolas"/>
                <a:cs typeface="Consolas"/>
                <a:sym typeface="Consolas"/>
              </a:defRPr>
            </a:lvl4pPr>
            <a:lvl5pPr lvl="4" algn="ctr">
              <a:buNone/>
              <a:defRPr sz="1000">
                <a:solidFill>
                  <a:srgbClr val="B7B7B7"/>
                </a:solidFill>
                <a:latin typeface="Consolas"/>
                <a:ea typeface="Consolas"/>
                <a:cs typeface="Consolas"/>
                <a:sym typeface="Consolas"/>
              </a:defRPr>
            </a:lvl5pPr>
            <a:lvl6pPr lvl="5" algn="ctr">
              <a:buNone/>
              <a:defRPr sz="1000">
                <a:solidFill>
                  <a:srgbClr val="B7B7B7"/>
                </a:solidFill>
                <a:latin typeface="Consolas"/>
                <a:ea typeface="Consolas"/>
                <a:cs typeface="Consolas"/>
                <a:sym typeface="Consolas"/>
              </a:defRPr>
            </a:lvl6pPr>
            <a:lvl7pPr lvl="6" algn="ctr">
              <a:buNone/>
              <a:defRPr sz="1000">
                <a:solidFill>
                  <a:srgbClr val="B7B7B7"/>
                </a:solidFill>
                <a:latin typeface="Consolas"/>
                <a:ea typeface="Consolas"/>
                <a:cs typeface="Consolas"/>
                <a:sym typeface="Consolas"/>
              </a:defRPr>
            </a:lvl7pPr>
            <a:lvl8pPr lvl="7" algn="ctr">
              <a:buNone/>
              <a:defRPr sz="1000">
                <a:solidFill>
                  <a:srgbClr val="B7B7B7"/>
                </a:solidFill>
                <a:latin typeface="Consolas"/>
                <a:ea typeface="Consolas"/>
                <a:cs typeface="Consolas"/>
                <a:sym typeface="Consolas"/>
              </a:defRPr>
            </a:lvl8pPr>
            <a:lvl9pPr lvl="8" algn="ctr">
              <a:buNone/>
              <a:defRPr sz="1000">
                <a:solidFill>
                  <a:srgbClr val="B7B7B7"/>
                </a:solidFill>
                <a:latin typeface="Consolas"/>
                <a:ea typeface="Consolas"/>
                <a:cs typeface="Consolas"/>
                <a:sym typeface="Consola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spTree>
      <p:nvGrpSpPr>
        <p:cNvPr id="26" name="Shape 26"/>
        <p:cNvGrpSpPr/>
        <p:nvPr/>
      </p:nvGrpSpPr>
      <p:grpSpPr>
        <a:xfrm>
          <a:off x="0" y="0"/>
          <a:ext cx="0" cy="0"/>
          <a:chOff x="0" y="0"/>
          <a:chExt cx="0" cy="0"/>
        </a:xfrm>
      </p:grpSpPr>
      <p:sp>
        <p:nvSpPr>
          <p:cNvPr id="27" name="Google Shape;27;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2">
    <p:bg>
      <p:bgPr>
        <a:solidFill>
          <a:srgbClr val="221F1F"/>
        </a:solidFill>
      </p:bgPr>
    </p:bg>
    <p:spTree>
      <p:nvGrpSpPr>
        <p:cNvPr id="28" name="Shape 28"/>
        <p:cNvGrpSpPr/>
        <p:nvPr/>
      </p:nvGrpSpPr>
      <p:grpSpPr>
        <a:xfrm>
          <a:off x="0" y="0"/>
          <a:ext cx="0" cy="0"/>
          <a:chOff x="0" y="0"/>
          <a:chExt cx="0" cy="0"/>
        </a:xfrm>
      </p:grpSpPr>
      <p:sp>
        <p:nvSpPr>
          <p:cNvPr id="29" name="Google Shape;29;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ymbol Crop 2">
  <p:cSld name="CUSTOM_3">
    <p:bg>
      <p:bgPr>
        <a:solidFill>
          <a:srgbClr val="221F1F"/>
        </a:solidFill>
      </p:bgPr>
    </p:bg>
    <p:spTree>
      <p:nvGrpSpPr>
        <p:cNvPr id="30" name="Shape 30"/>
        <p:cNvGrpSpPr/>
        <p:nvPr/>
      </p:nvGrpSpPr>
      <p:grpSpPr>
        <a:xfrm>
          <a:off x="0" y="0"/>
          <a:ext cx="0" cy="0"/>
          <a:chOff x="0" y="0"/>
          <a:chExt cx="0" cy="0"/>
        </a:xfrm>
      </p:grpSpPr>
      <p:pic>
        <p:nvPicPr>
          <p:cNvPr id="31" name="Google Shape;31;p9"/>
          <p:cNvPicPr preferRelativeResize="0"/>
          <p:nvPr/>
        </p:nvPicPr>
        <p:blipFill rotWithShape="1">
          <a:blip r:embed="rId2">
            <a:alphaModFix/>
          </a:blip>
          <a:srcRect b="75836" l="0" r="0" t="0"/>
          <a:stretch/>
        </p:blipFill>
        <p:spPr>
          <a:xfrm>
            <a:off x="3426750" y="3041775"/>
            <a:ext cx="4783974" cy="2101726"/>
          </a:xfrm>
          <a:prstGeom prst="rect">
            <a:avLst/>
          </a:prstGeom>
          <a:noFill/>
          <a:ln>
            <a:noFill/>
          </a:ln>
        </p:spPr>
      </p:pic>
      <p:sp>
        <p:nvSpPr>
          <p:cNvPr id="32" name="Google Shape;32;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ymbol Crop 1">
  <p:cSld name="CUSTOM_5">
    <p:bg>
      <p:bgPr>
        <a:solidFill>
          <a:srgbClr val="221F1F"/>
        </a:solidFill>
      </p:bgPr>
    </p:bg>
    <p:spTree>
      <p:nvGrpSpPr>
        <p:cNvPr id="33"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b="19686" l="0" r="9690" t="14756"/>
          <a:stretch/>
        </p:blipFill>
        <p:spPr>
          <a:xfrm>
            <a:off x="5236500" y="0"/>
            <a:ext cx="3907499" cy="5157200"/>
          </a:xfrm>
          <a:prstGeom prst="rect">
            <a:avLst/>
          </a:prstGeom>
          <a:noFill/>
          <a:ln>
            <a:noFill/>
          </a:ln>
        </p:spPr>
      </p:pic>
      <p:sp>
        <p:nvSpPr>
          <p:cNvPr id="35" name="Google Shape;35;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6.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21" Type="http://schemas.openxmlformats.org/officeDocument/2006/relationships/theme" Target="../theme/theme2.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ight-gradient">
    <p:bg>
      <p:bgPr>
        <a:solidFill>
          <a:srgbClr val="F5F5F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lstStyle>
            <a:lvl1pPr indent="-419100" lvl="0" marL="457200">
              <a:spcBef>
                <a:spcPts val="600"/>
              </a:spcBef>
              <a:spcAft>
                <a:spcPts val="0"/>
              </a:spcAft>
              <a:buSzPts val="3000"/>
              <a:buChar char="●"/>
              <a:defRPr sz="30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7" name="Google Shape;7;p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9" name="Shape 59"/>
        <p:cNvGrpSpPr/>
        <p:nvPr/>
      </p:nvGrpSpPr>
      <p:grpSpPr>
        <a:xfrm>
          <a:off x="0" y="0"/>
          <a:ext cx="0" cy="0"/>
          <a:chOff x="0" y="0"/>
          <a:chExt cx="0" cy="0"/>
        </a:xfrm>
      </p:grpSpPr>
      <p:sp>
        <p:nvSpPr>
          <p:cNvPr id="60" name="Google Shape;6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1" name="Google Shape;6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2" name="Google Shape;6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48.png"/><Relationship Id="rId6"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48.png"/><Relationship Id="rId6"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1.png"/><Relationship Id="rId5" Type="http://schemas.openxmlformats.org/officeDocument/2006/relationships/image" Target="../media/image13.png"/><Relationship Id="rId6" Type="http://schemas.openxmlformats.org/officeDocument/2006/relationships/image" Target="../media/image29.png"/><Relationship Id="rId7" Type="http://schemas.openxmlformats.org/officeDocument/2006/relationships/image" Target="../media/image18.png"/><Relationship Id="rId8"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1.png"/><Relationship Id="rId5" Type="http://schemas.openxmlformats.org/officeDocument/2006/relationships/image" Target="../media/image13.png"/><Relationship Id="rId6" Type="http://schemas.openxmlformats.org/officeDocument/2006/relationships/image" Target="../media/image29.png"/><Relationship Id="rId7" Type="http://schemas.openxmlformats.org/officeDocument/2006/relationships/image" Target="../media/image18.png"/><Relationship Id="rId8" Type="http://schemas.openxmlformats.org/officeDocument/2006/relationships/image" Target="../media/image32.png"/></Relationships>
</file>

<file path=ppt/slides/_rels/slide29.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6.jpg"/><Relationship Id="rId5" Type="http://schemas.openxmlformats.org/officeDocument/2006/relationships/image" Target="../media/image13.png"/><Relationship Id="rId6" Type="http://schemas.openxmlformats.org/officeDocument/2006/relationships/image" Target="../media/image29.png"/><Relationship Id="rId7" Type="http://schemas.openxmlformats.org/officeDocument/2006/relationships/image" Target="../media/image18.png"/><Relationship Id="rId8"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hyperlink" Target="http://www.youtube.com/watch?v=bf3EmtE2UT4" TargetMode="Externa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www.infoq.com/presentations/netflix-chaos-experiments" TargetMode="Externa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48.png"/><Relationship Id="rId5"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21F1F"/>
        </a:solidFill>
      </p:bgPr>
    </p:bg>
    <p:spTree>
      <p:nvGrpSpPr>
        <p:cNvPr id="122" name="Shape 122"/>
        <p:cNvGrpSpPr/>
        <p:nvPr/>
      </p:nvGrpSpPr>
      <p:grpSpPr>
        <a:xfrm>
          <a:off x="0" y="0"/>
          <a:ext cx="0" cy="0"/>
          <a:chOff x="0" y="0"/>
          <a:chExt cx="0" cy="0"/>
        </a:xfrm>
      </p:grpSpPr>
      <p:sp>
        <p:nvSpPr>
          <p:cNvPr id="123" name="Google Shape;123;p39"/>
          <p:cNvSpPr txBox="1"/>
          <p:nvPr/>
        </p:nvSpPr>
        <p:spPr>
          <a:xfrm>
            <a:off x="355250" y="579925"/>
            <a:ext cx="6022200" cy="18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300">
                <a:solidFill>
                  <a:srgbClr val="F5F5F1"/>
                </a:solidFill>
                <a:latin typeface="Proxima Nova"/>
                <a:ea typeface="Proxima Nova"/>
                <a:cs typeface="Proxima Nova"/>
                <a:sym typeface="Proxima Nova"/>
              </a:rPr>
              <a:t>Anatomy of Testing </a:t>
            </a:r>
            <a:endParaRPr b="1" sz="4300">
              <a:solidFill>
                <a:srgbClr val="F5F5F1"/>
              </a:solidFill>
              <a:latin typeface="Proxima Nova"/>
              <a:ea typeface="Proxima Nova"/>
              <a:cs typeface="Proxima Nova"/>
              <a:sym typeface="Proxima Nova"/>
            </a:endParaRPr>
          </a:p>
          <a:p>
            <a:pPr indent="0" lvl="0" marL="0" rtl="0" algn="l">
              <a:spcBef>
                <a:spcPts val="0"/>
              </a:spcBef>
              <a:spcAft>
                <a:spcPts val="0"/>
              </a:spcAft>
              <a:buNone/>
            </a:pPr>
            <a:r>
              <a:rPr b="1" lang="en" sz="4300">
                <a:solidFill>
                  <a:srgbClr val="F5F5F1"/>
                </a:solidFill>
                <a:latin typeface="Proxima Nova"/>
                <a:ea typeface="Proxima Nova"/>
                <a:cs typeface="Proxima Nova"/>
                <a:sym typeface="Proxima Nova"/>
              </a:rPr>
              <a:t>In Production</a:t>
            </a:r>
            <a:endParaRPr b="1" sz="4300">
              <a:solidFill>
                <a:srgbClr val="F5F5F1"/>
              </a:solidFill>
              <a:latin typeface="Proxima Nova"/>
              <a:ea typeface="Proxima Nova"/>
              <a:cs typeface="Proxima Nova"/>
              <a:sym typeface="Proxima Nova"/>
            </a:endParaRPr>
          </a:p>
          <a:p>
            <a:pPr indent="0" lvl="0" marL="0" rtl="0" algn="l">
              <a:spcBef>
                <a:spcPts val="0"/>
              </a:spcBef>
              <a:spcAft>
                <a:spcPts val="0"/>
              </a:spcAft>
              <a:buNone/>
            </a:pPr>
            <a:r>
              <a:t/>
            </a:r>
            <a:endParaRPr b="1" sz="4300">
              <a:solidFill>
                <a:srgbClr val="E50914"/>
              </a:solidFill>
              <a:latin typeface="Proxima Nova"/>
              <a:ea typeface="Proxima Nova"/>
              <a:cs typeface="Proxima Nova"/>
              <a:sym typeface="Proxima Nova"/>
            </a:endParaRPr>
          </a:p>
        </p:txBody>
      </p:sp>
      <p:pic>
        <p:nvPicPr>
          <p:cNvPr descr="Netflix_Logo_RGB.png" id="124" name="Google Shape;124;p39"/>
          <p:cNvPicPr preferRelativeResize="0"/>
          <p:nvPr/>
        </p:nvPicPr>
        <p:blipFill>
          <a:blip r:embed="rId3">
            <a:alphaModFix/>
          </a:blip>
          <a:stretch>
            <a:fillRect/>
          </a:stretch>
        </p:blipFill>
        <p:spPr>
          <a:xfrm>
            <a:off x="355244" y="4314317"/>
            <a:ext cx="1296570" cy="729299"/>
          </a:xfrm>
          <a:prstGeom prst="rect">
            <a:avLst/>
          </a:prstGeom>
          <a:noFill/>
          <a:ln>
            <a:noFill/>
          </a:ln>
        </p:spPr>
      </p:pic>
      <p:sp>
        <p:nvSpPr>
          <p:cNvPr id="125" name="Google Shape;125;p39"/>
          <p:cNvSpPr txBox="1"/>
          <p:nvPr/>
        </p:nvSpPr>
        <p:spPr>
          <a:xfrm>
            <a:off x="355250" y="2509250"/>
            <a:ext cx="4128000" cy="9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rgbClr val="F5F5F1"/>
                </a:solidFill>
                <a:latin typeface="Calibri"/>
                <a:ea typeface="Calibri"/>
                <a:cs typeface="Calibri"/>
                <a:sym typeface="Calibri"/>
              </a:rPr>
              <a:t>A Netflix Original Case Study</a:t>
            </a:r>
            <a:endParaRPr i="1" sz="1800">
              <a:solidFill>
                <a:srgbClr val="F5F5F1"/>
              </a:solidFill>
              <a:latin typeface="Calibri"/>
              <a:ea typeface="Calibri"/>
              <a:cs typeface="Calibri"/>
              <a:sym typeface="Calibri"/>
            </a:endParaRPr>
          </a:p>
          <a:p>
            <a:pPr indent="0" lvl="0" marL="0" rtl="0" algn="l">
              <a:spcBef>
                <a:spcPts val="0"/>
              </a:spcBef>
              <a:spcAft>
                <a:spcPts val="0"/>
              </a:spcAft>
              <a:buNone/>
            </a:pPr>
            <a:r>
              <a:rPr i="1" lang="en" sz="1600">
                <a:solidFill>
                  <a:srgbClr val="FF0000"/>
                </a:solidFill>
                <a:latin typeface="Calibri"/>
                <a:ea typeface="Calibri"/>
                <a:cs typeface="Calibri"/>
                <a:sym typeface="Calibri"/>
              </a:rPr>
              <a:t>Vasanth Asokan</a:t>
            </a:r>
            <a:endParaRPr i="1" sz="1600">
              <a:solidFill>
                <a:srgbClr val="FF0000"/>
              </a:solidFill>
              <a:latin typeface="Calibri"/>
              <a:ea typeface="Calibri"/>
              <a:cs typeface="Calibri"/>
              <a:sym typeface="Calibri"/>
            </a:endParaRPr>
          </a:p>
        </p:txBody>
      </p:sp>
      <p:cxnSp>
        <p:nvCxnSpPr>
          <p:cNvPr id="126" name="Google Shape;126;p39"/>
          <p:cNvCxnSpPr/>
          <p:nvPr/>
        </p:nvCxnSpPr>
        <p:spPr>
          <a:xfrm>
            <a:off x="304232" y="2573700"/>
            <a:ext cx="0" cy="633900"/>
          </a:xfrm>
          <a:prstGeom prst="straightConnector1">
            <a:avLst/>
          </a:prstGeom>
          <a:noFill/>
          <a:ln cap="flat" cmpd="sng" w="28575">
            <a:solidFill>
              <a:srgbClr val="E50914"/>
            </a:solidFill>
            <a:prstDash val="solid"/>
            <a:round/>
            <a:headEnd len="med" w="med" type="none"/>
            <a:tailEnd len="med" w="med" type="none"/>
          </a:ln>
        </p:spPr>
      </p:cxnSp>
      <p:sp>
        <p:nvSpPr>
          <p:cNvPr id="127" name="Google Shape;127;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48"/>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Testing Evolution</a:t>
            </a:r>
            <a:endParaRPr b="1" sz="2200">
              <a:solidFill>
                <a:srgbClr val="FF0000"/>
              </a:solidFill>
              <a:latin typeface="Proxima Nova"/>
              <a:ea typeface="Proxima Nova"/>
              <a:cs typeface="Proxima Nova"/>
              <a:sym typeface="Proxima Nova"/>
            </a:endParaRPr>
          </a:p>
        </p:txBody>
      </p:sp>
      <p:pic>
        <p:nvPicPr>
          <p:cNvPr id="221" name="Google Shape;221;p48"/>
          <p:cNvPicPr preferRelativeResize="0"/>
          <p:nvPr/>
        </p:nvPicPr>
        <p:blipFill>
          <a:blip r:embed="rId3">
            <a:alphaModFix/>
          </a:blip>
          <a:stretch>
            <a:fillRect/>
          </a:stretch>
        </p:blipFill>
        <p:spPr>
          <a:xfrm>
            <a:off x="306801" y="2038850"/>
            <a:ext cx="3256325" cy="1160875"/>
          </a:xfrm>
          <a:prstGeom prst="rect">
            <a:avLst/>
          </a:prstGeom>
          <a:noFill/>
          <a:ln>
            <a:noFill/>
          </a:ln>
        </p:spPr>
      </p:pic>
      <p:sp>
        <p:nvSpPr>
          <p:cNvPr id="222" name="Google Shape;222;p48"/>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223" name="Google Shape;223;p48"/>
          <p:cNvSpPr txBox="1"/>
          <p:nvPr/>
        </p:nvSpPr>
        <p:spPr>
          <a:xfrm>
            <a:off x="3981050" y="958475"/>
            <a:ext cx="3564300" cy="19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Consolas"/>
                <a:ea typeface="Consolas"/>
                <a:cs typeface="Consolas"/>
                <a:sym typeface="Consolas"/>
              </a:rPr>
              <a:t>Volume:</a:t>
            </a:r>
            <a:r>
              <a:rPr lang="en" sz="1800">
                <a:solidFill>
                  <a:srgbClr val="0B5394"/>
                </a:solidFill>
                <a:latin typeface="Consolas"/>
                <a:ea typeface="Consolas"/>
                <a:cs typeface="Consolas"/>
                <a:sym typeface="Consolas"/>
              </a:rPr>
              <a:t> 	Low    		  to</a:t>
            </a:r>
            <a:br>
              <a:rPr lang="en" sz="1800">
                <a:solidFill>
                  <a:srgbClr val="0B5394"/>
                </a:solidFill>
                <a:latin typeface="Consolas"/>
                <a:ea typeface="Consolas"/>
                <a:cs typeface="Consolas"/>
                <a:sym typeface="Consolas"/>
              </a:rPr>
            </a:br>
            <a:br>
              <a:rPr lang="en" sz="1800">
                <a:solidFill>
                  <a:srgbClr val="0B5394"/>
                </a:solidFill>
                <a:latin typeface="Consolas"/>
                <a:ea typeface="Consolas"/>
                <a:cs typeface="Consolas"/>
                <a:sym typeface="Consolas"/>
              </a:rPr>
            </a:br>
            <a:r>
              <a:rPr b="1" lang="en" sz="1800">
                <a:solidFill>
                  <a:srgbClr val="0B5394"/>
                </a:solidFill>
                <a:latin typeface="Consolas"/>
                <a:ea typeface="Consolas"/>
                <a:cs typeface="Consolas"/>
                <a:sym typeface="Consolas"/>
              </a:rPr>
              <a:t>Mode:</a:t>
            </a:r>
            <a:r>
              <a:rPr lang="en" sz="1800">
                <a:solidFill>
                  <a:srgbClr val="0B5394"/>
                </a:solidFill>
                <a:latin typeface="Consolas"/>
                <a:ea typeface="Consolas"/>
                <a:cs typeface="Consolas"/>
                <a:sym typeface="Consolas"/>
              </a:rPr>
              <a:t> 		Manual		  to</a:t>
            </a:r>
            <a:br>
              <a:rPr lang="en" sz="1800">
                <a:solidFill>
                  <a:srgbClr val="0B5394"/>
                </a:solidFill>
                <a:latin typeface="Consolas"/>
                <a:ea typeface="Consolas"/>
                <a:cs typeface="Consolas"/>
                <a:sym typeface="Consolas"/>
              </a:rPr>
            </a:br>
            <a:endParaRPr sz="1800">
              <a:solidFill>
                <a:srgbClr val="0B5394"/>
              </a:solidFill>
              <a:latin typeface="Consolas"/>
              <a:ea typeface="Consolas"/>
              <a:cs typeface="Consolas"/>
              <a:sym typeface="Consolas"/>
            </a:endParaRPr>
          </a:p>
          <a:p>
            <a:pPr indent="0" lvl="0" marL="0" rtl="0" algn="l">
              <a:spcBef>
                <a:spcPts val="0"/>
              </a:spcBef>
              <a:spcAft>
                <a:spcPts val="0"/>
              </a:spcAft>
              <a:buNone/>
            </a:pPr>
            <a:r>
              <a:rPr b="1" lang="en" sz="1800">
                <a:solidFill>
                  <a:srgbClr val="0B5394"/>
                </a:solidFill>
                <a:latin typeface="Consolas"/>
                <a:ea typeface="Consolas"/>
                <a:cs typeface="Consolas"/>
                <a:sym typeface="Consolas"/>
              </a:rPr>
              <a:t>Frequency:</a:t>
            </a:r>
            <a:r>
              <a:rPr lang="en" sz="1800">
                <a:solidFill>
                  <a:srgbClr val="0B5394"/>
                </a:solidFill>
                <a:latin typeface="Consolas"/>
                <a:ea typeface="Consolas"/>
                <a:cs typeface="Consolas"/>
                <a:sym typeface="Consolas"/>
              </a:rPr>
              <a:t>	Intermittent to</a:t>
            </a:r>
            <a:endParaRPr sz="1800">
              <a:solidFill>
                <a:srgbClr val="0B5394"/>
              </a:solidFill>
              <a:latin typeface="Consolas"/>
              <a:ea typeface="Consolas"/>
              <a:cs typeface="Consolas"/>
              <a:sym typeface="Consolas"/>
            </a:endParaRPr>
          </a:p>
        </p:txBody>
      </p:sp>
      <p:sp>
        <p:nvSpPr>
          <p:cNvPr id="224" name="Google Shape;224;p48"/>
          <p:cNvSpPr txBox="1"/>
          <p:nvPr/>
        </p:nvSpPr>
        <p:spPr>
          <a:xfrm>
            <a:off x="4066025" y="3524175"/>
            <a:ext cx="4625100" cy="5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Consolas"/>
                <a:ea typeface="Consolas"/>
                <a:cs typeface="Consolas"/>
                <a:sym typeface="Consolas"/>
              </a:rPr>
              <a:t>Env</a:t>
            </a:r>
            <a:r>
              <a:rPr b="1" lang="en" sz="1800">
                <a:solidFill>
                  <a:srgbClr val="0B5394"/>
                </a:solidFill>
                <a:latin typeface="Consolas"/>
                <a:ea typeface="Consolas"/>
                <a:cs typeface="Consolas"/>
                <a:sym typeface="Consolas"/>
              </a:rPr>
              <a:t>:</a:t>
            </a:r>
            <a:r>
              <a:rPr lang="en" sz="1800">
                <a:solidFill>
                  <a:srgbClr val="0B5394"/>
                </a:solidFill>
                <a:latin typeface="Consolas"/>
                <a:ea typeface="Consolas"/>
                <a:cs typeface="Consolas"/>
                <a:sym typeface="Consolas"/>
              </a:rPr>
              <a:t>		TEST		 to  </a:t>
            </a:r>
            <a:r>
              <a:rPr b="1" lang="en" sz="1800">
                <a:solidFill>
                  <a:srgbClr val="0B5394"/>
                </a:solidFill>
                <a:latin typeface="Consolas"/>
                <a:ea typeface="Consolas"/>
                <a:cs typeface="Consolas"/>
                <a:sym typeface="Consolas"/>
              </a:rPr>
              <a:t>PROD</a:t>
            </a:r>
            <a:endParaRPr b="1" sz="1800">
              <a:solidFill>
                <a:srgbClr val="0B5394"/>
              </a:solidFill>
              <a:latin typeface="Consolas"/>
              <a:ea typeface="Consolas"/>
              <a:cs typeface="Consolas"/>
              <a:sym typeface="Consolas"/>
            </a:endParaRPr>
          </a:p>
        </p:txBody>
      </p:sp>
      <p:sp>
        <p:nvSpPr>
          <p:cNvPr id="225" name="Google Shape;225;p48"/>
          <p:cNvSpPr txBox="1"/>
          <p:nvPr/>
        </p:nvSpPr>
        <p:spPr>
          <a:xfrm>
            <a:off x="7322275" y="958475"/>
            <a:ext cx="1602000" cy="21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Consolas"/>
                <a:ea typeface="Consolas"/>
                <a:cs typeface="Consolas"/>
                <a:sym typeface="Consolas"/>
              </a:rPr>
              <a:t> HIGH</a:t>
            </a:r>
            <a:br>
              <a:rPr b="1" lang="en" sz="1800">
                <a:solidFill>
                  <a:srgbClr val="0B5394"/>
                </a:solidFill>
                <a:latin typeface="Consolas"/>
                <a:ea typeface="Consolas"/>
                <a:cs typeface="Consolas"/>
                <a:sym typeface="Consolas"/>
              </a:rPr>
            </a:br>
            <a:br>
              <a:rPr lang="en" sz="1800">
                <a:solidFill>
                  <a:srgbClr val="0B5394"/>
                </a:solidFill>
                <a:latin typeface="Consolas"/>
                <a:ea typeface="Consolas"/>
                <a:cs typeface="Consolas"/>
                <a:sym typeface="Consolas"/>
              </a:rPr>
            </a:br>
            <a:r>
              <a:rPr lang="en" sz="1800">
                <a:solidFill>
                  <a:srgbClr val="0B5394"/>
                </a:solidFill>
                <a:latin typeface="Consolas"/>
                <a:ea typeface="Consolas"/>
                <a:cs typeface="Consolas"/>
                <a:sym typeface="Consolas"/>
              </a:rPr>
              <a:t> </a:t>
            </a:r>
            <a:r>
              <a:rPr b="1" lang="en" sz="1800">
                <a:solidFill>
                  <a:srgbClr val="0B5394"/>
                </a:solidFill>
                <a:latin typeface="Consolas"/>
                <a:ea typeface="Consolas"/>
                <a:cs typeface="Consolas"/>
                <a:sym typeface="Consolas"/>
              </a:rPr>
              <a:t>AUTOMATED</a:t>
            </a:r>
            <a:br>
              <a:rPr b="1" lang="en" sz="1800">
                <a:solidFill>
                  <a:srgbClr val="0B5394"/>
                </a:solidFill>
                <a:latin typeface="Consolas"/>
                <a:ea typeface="Consolas"/>
                <a:cs typeface="Consolas"/>
                <a:sym typeface="Consolas"/>
              </a:rPr>
            </a:br>
            <a:endParaRPr sz="1800">
              <a:solidFill>
                <a:srgbClr val="0B5394"/>
              </a:solidFill>
              <a:latin typeface="Consolas"/>
              <a:ea typeface="Consolas"/>
              <a:cs typeface="Consolas"/>
              <a:sym typeface="Consolas"/>
            </a:endParaRPr>
          </a:p>
          <a:p>
            <a:pPr indent="0" lvl="0" marL="0" rtl="0" algn="l">
              <a:spcBef>
                <a:spcPts val="0"/>
              </a:spcBef>
              <a:spcAft>
                <a:spcPts val="0"/>
              </a:spcAft>
              <a:buNone/>
            </a:pPr>
            <a:r>
              <a:rPr lang="en" sz="1800">
                <a:solidFill>
                  <a:srgbClr val="0B5394"/>
                </a:solidFill>
                <a:latin typeface="Consolas"/>
                <a:ea typeface="Consolas"/>
                <a:cs typeface="Consolas"/>
                <a:sym typeface="Consolas"/>
              </a:rPr>
              <a:t> </a:t>
            </a:r>
            <a:r>
              <a:rPr b="1" lang="en" sz="1800">
                <a:solidFill>
                  <a:srgbClr val="0B5394"/>
                </a:solidFill>
                <a:latin typeface="Consolas"/>
                <a:ea typeface="Consolas"/>
                <a:cs typeface="Consolas"/>
                <a:sym typeface="Consolas"/>
              </a:rPr>
              <a:t>CONTINUOUS</a:t>
            </a:r>
            <a:br>
              <a:rPr b="1" lang="en" sz="1800">
                <a:solidFill>
                  <a:srgbClr val="0B5394"/>
                </a:solidFill>
                <a:latin typeface="Consolas"/>
                <a:ea typeface="Consolas"/>
                <a:cs typeface="Consolas"/>
                <a:sym typeface="Consolas"/>
              </a:rPr>
            </a:br>
            <a:br>
              <a:rPr lang="en" sz="1800">
                <a:solidFill>
                  <a:srgbClr val="0B5394"/>
                </a:solidFill>
                <a:latin typeface="Consolas"/>
                <a:ea typeface="Consolas"/>
                <a:cs typeface="Consolas"/>
                <a:sym typeface="Consolas"/>
              </a:rPr>
            </a:br>
            <a:endParaRPr sz="1800">
              <a:solidFill>
                <a:srgbClr val="0B5394"/>
              </a:solidFill>
              <a:latin typeface="Consolas"/>
              <a:ea typeface="Consolas"/>
              <a:cs typeface="Consolas"/>
              <a:sym typeface="Consolas"/>
            </a:endParaRPr>
          </a:p>
          <a:p>
            <a:pPr indent="0" lvl="0" marL="0" rtl="0" algn="l">
              <a:spcBef>
                <a:spcPts val="0"/>
              </a:spcBef>
              <a:spcAft>
                <a:spcPts val="0"/>
              </a:spcAft>
              <a:buNone/>
            </a:pPr>
            <a:br>
              <a:rPr b="1" lang="en" sz="1800">
                <a:solidFill>
                  <a:srgbClr val="0B5394"/>
                </a:solidFill>
                <a:latin typeface="Consolas"/>
                <a:ea typeface="Consolas"/>
                <a:cs typeface="Consolas"/>
                <a:sym typeface="Consolas"/>
              </a:rPr>
            </a:br>
            <a:endParaRPr sz="1800">
              <a:solidFill>
                <a:srgbClr val="0B5394"/>
              </a:solidFill>
              <a:latin typeface="Consolas"/>
              <a:ea typeface="Consolas"/>
              <a:cs typeface="Consolas"/>
              <a:sym typeface="Consolas"/>
            </a:endParaRPr>
          </a:p>
          <a:p>
            <a:pPr indent="0" lvl="0" marL="0" rtl="0" algn="l">
              <a:spcBef>
                <a:spcPts val="0"/>
              </a:spcBef>
              <a:spcAft>
                <a:spcPts val="0"/>
              </a:spcAft>
              <a:buNone/>
            </a:pPr>
            <a:r>
              <a:t/>
            </a:r>
            <a:endParaRPr sz="1800">
              <a:solidFill>
                <a:srgbClr val="0B5394"/>
              </a:solidFill>
              <a:latin typeface="Consolas"/>
              <a:ea typeface="Consolas"/>
              <a:cs typeface="Consolas"/>
              <a:sym typeface="Consolas"/>
            </a:endParaRPr>
          </a:p>
          <a:p>
            <a:pPr indent="0" lvl="0" marL="0" rtl="0" algn="l">
              <a:spcBef>
                <a:spcPts val="0"/>
              </a:spcBef>
              <a:spcAft>
                <a:spcPts val="0"/>
              </a:spcAft>
              <a:buNone/>
            </a:pPr>
            <a:r>
              <a:t/>
            </a:r>
            <a:endParaRPr sz="1800">
              <a:solidFill>
                <a:srgbClr val="0B5394"/>
              </a:solidFill>
              <a:latin typeface="Consolas"/>
              <a:ea typeface="Consolas"/>
              <a:cs typeface="Consolas"/>
              <a:sym typeface="Consolas"/>
            </a:endParaRPr>
          </a:p>
          <a:p>
            <a:pPr indent="0" lvl="0" marL="0" rtl="0" algn="l">
              <a:spcBef>
                <a:spcPts val="0"/>
              </a:spcBef>
              <a:spcAft>
                <a:spcPts val="0"/>
              </a:spcAft>
              <a:buNone/>
            </a:pPr>
            <a:r>
              <a:t/>
            </a:r>
            <a:endParaRPr sz="1800">
              <a:solidFill>
                <a:srgbClr val="0B5394"/>
              </a:solidFill>
              <a:latin typeface="Consolas"/>
              <a:ea typeface="Consolas"/>
              <a:cs typeface="Consolas"/>
              <a:sym typeface="Consolas"/>
            </a:endParaRPr>
          </a:p>
        </p:txBody>
      </p:sp>
      <p:cxnSp>
        <p:nvCxnSpPr>
          <p:cNvPr id="226" name="Google Shape;226;p48"/>
          <p:cNvCxnSpPr/>
          <p:nvPr/>
        </p:nvCxnSpPr>
        <p:spPr>
          <a:xfrm rot="10800000">
            <a:off x="4159325" y="3323450"/>
            <a:ext cx="4743300" cy="0"/>
          </a:xfrm>
          <a:prstGeom prst="straightConnector1">
            <a:avLst/>
          </a:prstGeom>
          <a:noFill/>
          <a:ln cap="flat" cmpd="sng" w="9525">
            <a:solidFill>
              <a:schemeClr val="dk2"/>
            </a:solidFill>
            <a:prstDash val="solid"/>
            <a:round/>
            <a:headEnd len="med" w="med" type="none"/>
            <a:tailEnd len="med" w="med" type="none"/>
          </a:ln>
        </p:spPr>
      </p:cxnSp>
      <p:sp>
        <p:nvSpPr>
          <p:cNvPr id="227" name="Google Shape;227;p48"/>
          <p:cNvSpPr txBox="1"/>
          <p:nvPr/>
        </p:nvSpPr>
        <p:spPr>
          <a:xfrm>
            <a:off x="3981050" y="2529875"/>
            <a:ext cx="4625100" cy="5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Consolas"/>
                <a:ea typeface="Consolas"/>
                <a:cs typeface="Consolas"/>
                <a:sym typeface="Consolas"/>
              </a:rPr>
              <a:t>Types:</a:t>
            </a:r>
            <a:r>
              <a:rPr lang="en" sz="1800">
                <a:solidFill>
                  <a:srgbClr val="0B5394"/>
                </a:solidFill>
                <a:latin typeface="Consolas"/>
                <a:ea typeface="Consolas"/>
                <a:cs typeface="Consolas"/>
                <a:sym typeface="Consolas"/>
              </a:rPr>
              <a:t>		Handful		  to  </a:t>
            </a:r>
            <a:r>
              <a:rPr b="1" lang="en" sz="1800">
                <a:solidFill>
                  <a:srgbClr val="0B5394"/>
                </a:solidFill>
                <a:latin typeface="Consolas"/>
                <a:ea typeface="Consolas"/>
                <a:cs typeface="Consolas"/>
                <a:sym typeface="Consolas"/>
              </a:rPr>
              <a:t>DOZENS</a:t>
            </a:r>
            <a:endParaRPr b="1" sz="1800">
              <a:solidFill>
                <a:srgbClr val="0B5394"/>
              </a:solidFill>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3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3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3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3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49"/>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Why the shift to PROD?</a:t>
            </a:r>
            <a:endParaRPr b="1" sz="2200">
              <a:solidFill>
                <a:srgbClr val="FF0000"/>
              </a:solidFill>
              <a:latin typeface="Proxima Nova"/>
              <a:ea typeface="Proxima Nova"/>
              <a:cs typeface="Proxima Nova"/>
              <a:sym typeface="Proxima Nova"/>
            </a:endParaRPr>
          </a:p>
        </p:txBody>
      </p:sp>
      <p:sp>
        <p:nvSpPr>
          <p:cNvPr id="233" name="Google Shape;233;p49"/>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234" name="Google Shape;234;p49"/>
          <p:cNvSpPr txBox="1"/>
          <p:nvPr/>
        </p:nvSpPr>
        <p:spPr>
          <a:xfrm>
            <a:off x="696125" y="906000"/>
            <a:ext cx="7296000" cy="36525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342900" lvl="0" marL="457200" rtl="0" algn="l">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Complex non-static distributed systems</a:t>
            </a:r>
            <a:endParaRPr sz="1800">
              <a:solidFill>
                <a:schemeClr val="dk1"/>
              </a:solidFill>
              <a:latin typeface="Proxima Nova"/>
              <a:ea typeface="Proxima Nova"/>
              <a:cs typeface="Proxima Nova"/>
              <a:sym typeface="Proxima Nova"/>
            </a:endParaRPr>
          </a:p>
          <a:p>
            <a:pPr indent="-342900" lvl="0" marL="457200" rtl="0" algn="l">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High rate of change </a:t>
            </a:r>
            <a:endParaRPr sz="1800">
              <a:solidFill>
                <a:schemeClr val="dk1"/>
              </a:solidFill>
              <a:latin typeface="Proxima Nova"/>
              <a:ea typeface="Proxima Nova"/>
              <a:cs typeface="Proxima Nova"/>
              <a:sym typeface="Proxima Nova"/>
            </a:endParaRPr>
          </a:p>
          <a:p>
            <a:pPr indent="-342900" lvl="0" marL="457200" rtl="0" algn="l">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Noisy pre-prod</a:t>
            </a:r>
            <a:endParaRPr sz="1800">
              <a:solidFill>
                <a:schemeClr val="dk1"/>
              </a:solidFill>
              <a:latin typeface="Proxima Nova"/>
              <a:ea typeface="Proxima Nova"/>
              <a:cs typeface="Proxima Nova"/>
              <a:sym typeface="Proxima Nova"/>
            </a:endParaRPr>
          </a:p>
          <a:p>
            <a:pPr indent="-342900" lvl="0" marL="457200" rtl="0" algn="l">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Under investment in testing tools</a:t>
            </a:r>
            <a:endParaRPr sz="1800">
              <a:solidFill>
                <a:schemeClr val="dk1"/>
              </a:solidFill>
              <a:latin typeface="Proxima Nova"/>
              <a:ea typeface="Proxima Nova"/>
              <a:cs typeface="Proxima Nova"/>
              <a:sym typeface="Proxima Nova"/>
            </a:endParaRPr>
          </a:p>
          <a:p>
            <a:pPr indent="-342900" lvl="0" marL="457200" rtl="0" algn="l">
              <a:lnSpc>
                <a:spcPct val="150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Inverted testing pyramid</a:t>
            </a:r>
            <a:endParaRPr sz="1800">
              <a:solidFill>
                <a:schemeClr val="dk1"/>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latin typeface="Proxima Nova"/>
              <a:ea typeface="Proxima Nova"/>
              <a:cs typeface="Proxima Nova"/>
              <a:sym typeface="Proxima Nova"/>
            </a:endParaRPr>
          </a:p>
        </p:txBody>
      </p:sp>
      <p:pic>
        <p:nvPicPr>
          <p:cNvPr id="235" name="Google Shape;235;p49"/>
          <p:cNvPicPr preferRelativeResize="0"/>
          <p:nvPr/>
        </p:nvPicPr>
        <p:blipFill>
          <a:blip r:embed="rId3">
            <a:alphaModFix/>
          </a:blip>
          <a:stretch>
            <a:fillRect/>
          </a:stretch>
        </p:blipFill>
        <p:spPr>
          <a:xfrm>
            <a:off x="5501975" y="726407"/>
            <a:ext cx="2709076" cy="40116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50"/>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So what did we try first?</a:t>
            </a:r>
            <a:endParaRPr b="1" sz="2200">
              <a:solidFill>
                <a:srgbClr val="FF0000"/>
              </a:solidFill>
              <a:latin typeface="Proxima Nova"/>
              <a:ea typeface="Proxima Nova"/>
              <a:cs typeface="Proxima Nova"/>
              <a:sym typeface="Proxima Nova"/>
            </a:endParaRPr>
          </a:p>
        </p:txBody>
      </p:sp>
      <p:sp>
        <p:nvSpPr>
          <p:cNvPr id="241" name="Google Shape;241;p50"/>
          <p:cNvSpPr txBox="1"/>
          <p:nvPr/>
        </p:nvSpPr>
        <p:spPr>
          <a:xfrm>
            <a:off x="924000" y="1424850"/>
            <a:ext cx="7296000" cy="229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dk1"/>
                </a:solidFill>
                <a:latin typeface="Proxima Nova"/>
                <a:ea typeface="Proxima Nova"/>
                <a:cs typeface="Proxima Nova"/>
                <a:sym typeface="Proxima Nova"/>
              </a:rPr>
              <a:t>Make </a:t>
            </a:r>
            <a:r>
              <a:rPr i="1" lang="en" sz="3000">
                <a:solidFill>
                  <a:schemeClr val="dk1"/>
                </a:solidFill>
                <a:latin typeface="Proxima Nova"/>
                <a:ea typeface="Proxima Nova"/>
                <a:cs typeface="Proxima Nova"/>
                <a:sym typeface="Proxima Nova"/>
              </a:rPr>
              <a:t>TEST as good as PROD</a:t>
            </a:r>
            <a:endParaRPr sz="3000">
              <a:latin typeface="Proxima Nova"/>
              <a:ea typeface="Proxima Nova"/>
              <a:cs typeface="Proxima Nova"/>
              <a:sym typeface="Proxima Nova"/>
            </a:endParaRPr>
          </a:p>
        </p:txBody>
      </p:sp>
      <p:sp>
        <p:nvSpPr>
          <p:cNvPr id="242" name="Google Shape;242;p50"/>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243" name="Google Shape;243;p50"/>
          <p:cNvSpPr txBox="1"/>
          <p:nvPr/>
        </p:nvSpPr>
        <p:spPr>
          <a:xfrm>
            <a:off x="696125" y="3744275"/>
            <a:ext cx="6628800" cy="8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51"/>
          <p:cNvSpPr txBox="1"/>
          <p:nvPr/>
        </p:nvSpPr>
        <p:spPr>
          <a:xfrm>
            <a:off x="1075225" y="1802600"/>
            <a:ext cx="5017200" cy="1984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How do you define TEST?</a:t>
            </a:r>
            <a:endParaRPr sz="2400">
              <a:solidFill>
                <a:schemeClr val="dk1"/>
              </a:solidFill>
              <a:latin typeface="Spectral"/>
              <a:ea typeface="Spectral"/>
              <a:cs typeface="Spectral"/>
              <a:sym typeface="Spectral"/>
            </a:endParaRPr>
          </a:p>
          <a:p>
            <a:pPr indent="0" lvl="0" marL="0" rtl="0" algn="ctr">
              <a:lnSpc>
                <a:spcPct val="115000"/>
              </a:lnSpc>
              <a:spcBef>
                <a:spcPts val="0"/>
              </a:spcBef>
              <a:spcAft>
                <a:spcPts val="0"/>
              </a:spcAft>
              <a:buNone/>
            </a:pPr>
            <a:r>
              <a:rPr i="1" lang="en" sz="2400">
                <a:solidFill>
                  <a:schemeClr val="dk1"/>
                </a:solidFill>
                <a:latin typeface="Spectral"/>
                <a:ea typeface="Spectral"/>
                <a:cs typeface="Spectral"/>
                <a:sym typeface="Spectral"/>
              </a:rPr>
              <a:t>a</a:t>
            </a:r>
            <a:r>
              <a:rPr i="1" lang="en" sz="2400">
                <a:solidFill>
                  <a:schemeClr val="dk1"/>
                </a:solidFill>
                <a:latin typeface="Spectral"/>
                <a:ea typeface="Spectral"/>
                <a:cs typeface="Spectral"/>
                <a:sym typeface="Spectral"/>
              </a:rPr>
              <a:t>nd</a:t>
            </a:r>
            <a:r>
              <a:rPr lang="en" sz="2400">
                <a:solidFill>
                  <a:schemeClr val="dk1"/>
                </a:solidFill>
                <a:latin typeface="Spectral"/>
                <a:ea typeface="Spectral"/>
                <a:cs typeface="Spectral"/>
                <a:sym typeface="Spectral"/>
              </a:rPr>
              <a:t> </a:t>
            </a:r>
            <a:endParaRPr sz="2400">
              <a:solidFill>
                <a:schemeClr val="dk1"/>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How do you keep TEST as defined?</a:t>
            </a:r>
            <a:endParaRPr sz="2400">
              <a:solidFill>
                <a:schemeClr val="dk1"/>
              </a:solidFill>
              <a:latin typeface="Spectral"/>
              <a:ea typeface="Spectral"/>
              <a:cs typeface="Spectral"/>
              <a:sym typeface="Spectral"/>
            </a:endParaRPr>
          </a:p>
          <a:p>
            <a:pPr indent="0" lvl="0" marL="0" rtl="0" algn="l">
              <a:lnSpc>
                <a:spcPct val="115000"/>
              </a:lnSpc>
              <a:spcBef>
                <a:spcPts val="0"/>
              </a:spcBef>
              <a:spcAft>
                <a:spcPts val="0"/>
              </a:spcAft>
              <a:buNone/>
            </a:pPr>
            <a:r>
              <a:t/>
            </a:r>
            <a:endParaRPr sz="2400">
              <a:latin typeface="Spectral"/>
              <a:ea typeface="Spectral"/>
              <a:cs typeface="Spectral"/>
              <a:sym typeface="Spectral"/>
            </a:endParaRPr>
          </a:p>
        </p:txBody>
      </p:sp>
      <p:sp>
        <p:nvSpPr>
          <p:cNvPr id="249" name="Google Shape;249;p51"/>
          <p:cNvSpPr txBox="1"/>
          <p:nvPr/>
        </p:nvSpPr>
        <p:spPr>
          <a:xfrm>
            <a:off x="1075213" y="1620838"/>
            <a:ext cx="5017200" cy="23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Let Automation Manage This!</a:t>
            </a:r>
            <a:endParaRPr sz="2400">
              <a:solidFill>
                <a:srgbClr val="1155CC"/>
              </a:solidFill>
              <a:latin typeface="Spectral"/>
              <a:ea typeface="Spectral"/>
              <a:cs typeface="Spectral"/>
              <a:sym typeface="Spectral"/>
            </a:endParaRPr>
          </a:p>
        </p:txBody>
      </p:sp>
      <p:sp>
        <p:nvSpPr>
          <p:cNvPr id="250" name="Google Shape;250;p51"/>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Making TEST as good as PROD</a:t>
            </a:r>
            <a:endParaRPr b="1" sz="2200">
              <a:solidFill>
                <a:srgbClr val="FF0000"/>
              </a:solidFill>
              <a:latin typeface="Proxima Nova"/>
              <a:ea typeface="Proxima Nova"/>
              <a:cs typeface="Proxima Nova"/>
              <a:sym typeface="Proxima Nova"/>
            </a:endParaRPr>
          </a:p>
        </p:txBody>
      </p:sp>
      <p:sp>
        <p:nvSpPr>
          <p:cNvPr id="251" name="Google Shape;251;p51"/>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52" name="Google Shape;252;p51"/>
          <p:cNvPicPr preferRelativeResize="0"/>
          <p:nvPr/>
        </p:nvPicPr>
        <p:blipFill>
          <a:blip r:embed="rId3">
            <a:alphaModFix/>
          </a:blip>
          <a:stretch>
            <a:fillRect/>
          </a:stretch>
        </p:blipFill>
        <p:spPr>
          <a:xfrm flipH="1">
            <a:off x="6803424" y="907925"/>
            <a:ext cx="1799351" cy="3726826"/>
          </a:xfrm>
          <a:prstGeom prst="rect">
            <a:avLst/>
          </a:prstGeom>
          <a:noFill/>
          <a:ln>
            <a:noFill/>
          </a:ln>
        </p:spPr>
      </p:pic>
      <p:pic>
        <p:nvPicPr>
          <p:cNvPr id="253" name="Google Shape;253;p51"/>
          <p:cNvPicPr preferRelativeResize="0"/>
          <p:nvPr/>
        </p:nvPicPr>
        <p:blipFill>
          <a:blip r:embed="rId4">
            <a:alphaModFix/>
          </a:blip>
          <a:stretch>
            <a:fillRect/>
          </a:stretch>
        </p:blipFill>
        <p:spPr>
          <a:xfrm>
            <a:off x="6517777" y="968718"/>
            <a:ext cx="2396982" cy="3652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300"/>
                                        <p:tgtEl>
                                          <p:spTgt spid="2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400"/>
                                        <p:tgtEl>
                                          <p:spTgt spid="2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52"/>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Making TEST as good as PROD...</a:t>
            </a:r>
            <a:endParaRPr b="1" sz="2200">
              <a:solidFill>
                <a:srgbClr val="FF0000"/>
              </a:solidFill>
              <a:latin typeface="Proxima Nova"/>
              <a:ea typeface="Proxima Nova"/>
              <a:cs typeface="Proxima Nova"/>
              <a:sym typeface="Proxima Nova"/>
            </a:endParaRPr>
          </a:p>
        </p:txBody>
      </p:sp>
      <p:sp>
        <p:nvSpPr>
          <p:cNvPr id="259" name="Google Shape;259;p52"/>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60" name="Google Shape;260;p52"/>
          <p:cNvPicPr preferRelativeResize="0"/>
          <p:nvPr/>
        </p:nvPicPr>
        <p:blipFill>
          <a:blip r:embed="rId3">
            <a:alphaModFix/>
          </a:blip>
          <a:stretch>
            <a:fillRect/>
          </a:stretch>
        </p:blipFill>
        <p:spPr>
          <a:xfrm flipH="1">
            <a:off x="6803424" y="907925"/>
            <a:ext cx="1799351" cy="3726826"/>
          </a:xfrm>
          <a:prstGeom prst="rect">
            <a:avLst/>
          </a:prstGeom>
          <a:noFill/>
          <a:ln>
            <a:noFill/>
          </a:ln>
        </p:spPr>
      </p:pic>
      <p:pic>
        <p:nvPicPr>
          <p:cNvPr id="261" name="Google Shape;261;p52"/>
          <p:cNvPicPr preferRelativeResize="0"/>
          <p:nvPr/>
        </p:nvPicPr>
        <p:blipFill>
          <a:blip r:embed="rId4">
            <a:alphaModFix/>
          </a:blip>
          <a:stretch>
            <a:fillRect/>
          </a:stretch>
        </p:blipFill>
        <p:spPr>
          <a:xfrm>
            <a:off x="6517777" y="968718"/>
            <a:ext cx="2396982" cy="3652552"/>
          </a:xfrm>
          <a:prstGeom prst="rect">
            <a:avLst/>
          </a:prstGeom>
          <a:noFill/>
          <a:ln>
            <a:noFill/>
          </a:ln>
        </p:spPr>
      </p:pic>
      <p:sp>
        <p:nvSpPr>
          <p:cNvPr id="262" name="Google Shape;262;p52"/>
          <p:cNvSpPr txBox="1"/>
          <p:nvPr/>
        </p:nvSpPr>
        <p:spPr>
          <a:xfrm>
            <a:off x="1222175" y="1624449"/>
            <a:ext cx="5017200" cy="208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What about usage characteristics?</a:t>
            </a:r>
            <a:endParaRPr sz="2400">
              <a:solidFill>
                <a:schemeClr val="dk1"/>
              </a:solidFill>
              <a:latin typeface="Spectral"/>
              <a:ea typeface="Spectral"/>
              <a:cs typeface="Spectral"/>
              <a:sym typeface="Spectr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300"/>
                                        <p:tgtEl>
                                          <p:spTgt spid="2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53"/>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CI/QA Scale</a:t>
            </a:r>
            <a:endParaRPr b="1" sz="2200">
              <a:solidFill>
                <a:srgbClr val="FF0000"/>
              </a:solidFill>
              <a:latin typeface="Proxima Nova"/>
              <a:ea typeface="Proxima Nova"/>
              <a:cs typeface="Proxima Nova"/>
              <a:sym typeface="Proxima Nova"/>
            </a:endParaRPr>
          </a:p>
        </p:txBody>
      </p:sp>
      <p:sp>
        <p:nvSpPr>
          <p:cNvPr id="268" name="Google Shape;268;p53"/>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69" name="Google Shape;269;p53"/>
          <p:cNvPicPr preferRelativeResize="0"/>
          <p:nvPr/>
        </p:nvPicPr>
        <p:blipFill>
          <a:blip r:embed="rId3">
            <a:alphaModFix/>
          </a:blip>
          <a:stretch>
            <a:fillRect/>
          </a:stretch>
        </p:blipFill>
        <p:spPr>
          <a:xfrm>
            <a:off x="492475" y="1200150"/>
            <a:ext cx="4343400" cy="2743200"/>
          </a:xfrm>
          <a:prstGeom prst="rect">
            <a:avLst/>
          </a:prstGeom>
          <a:noFill/>
          <a:ln>
            <a:noFill/>
          </a:ln>
        </p:spPr>
      </p:pic>
      <p:grpSp>
        <p:nvGrpSpPr>
          <p:cNvPr id="270" name="Google Shape;270;p53"/>
          <p:cNvGrpSpPr/>
          <p:nvPr/>
        </p:nvGrpSpPr>
        <p:grpSpPr>
          <a:xfrm>
            <a:off x="4055175" y="1968350"/>
            <a:ext cx="4523275" cy="1694396"/>
            <a:chOff x="4055175" y="1968350"/>
            <a:chExt cx="4523275" cy="1694396"/>
          </a:xfrm>
        </p:grpSpPr>
        <p:cxnSp>
          <p:nvCxnSpPr>
            <p:cNvPr id="271" name="Google Shape;271;p53"/>
            <p:cNvCxnSpPr/>
            <p:nvPr/>
          </p:nvCxnSpPr>
          <p:spPr>
            <a:xfrm rot="10800000">
              <a:off x="4055175" y="2571750"/>
              <a:ext cx="1355700" cy="0"/>
            </a:xfrm>
            <a:prstGeom prst="straightConnector1">
              <a:avLst/>
            </a:prstGeom>
            <a:noFill/>
            <a:ln cap="flat" cmpd="sng" w="38100">
              <a:solidFill>
                <a:srgbClr val="FF0000"/>
              </a:solidFill>
              <a:prstDash val="solid"/>
              <a:round/>
              <a:headEnd len="med" w="med" type="none"/>
              <a:tailEnd len="med" w="med" type="triangle"/>
            </a:ln>
          </p:spPr>
        </p:cxnSp>
        <p:sp>
          <p:nvSpPr>
            <p:cNvPr id="272" name="Google Shape;272;p53"/>
            <p:cNvSpPr txBox="1"/>
            <p:nvPr/>
          </p:nvSpPr>
          <p:spPr>
            <a:xfrm>
              <a:off x="5669950" y="1968350"/>
              <a:ext cx="29085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The Steve </a:t>
              </a:r>
              <a:r>
                <a:rPr b="1" lang="en">
                  <a:solidFill>
                    <a:schemeClr val="dk1"/>
                  </a:solidFill>
                </a:rPr>
                <a:t>Factor!</a:t>
              </a:r>
              <a:r>
                <a:rPr b="1" lang="en"/>
                <a:t>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~3X spike</a:t>
              </a:r>
              <a:endParaRPr b="1"/>
            </a:p>
          </p:txBody>
        </p:sp>
        <p:pic>
          <p:nvPicPr>
            <p:cNvPr id="273" name="Google Shape;273;p53"/>
            <p:cNvPicPr preferRelativeResize="0"/>
            <p:nvPr/>
          </p:nvPicPr>
          <p:blipFill>
            <a:blip r:embed="rId4">
              <a:alphaModFix/>
            </a:blip>
            <a:stretch>
              <a:fillRect/>
            </a:stretch>
          </p:blipFill>
          <p:spPr>
            <a:xfrm>
              <a:off x="5157796" y="2815546"/>
              <a:ext cx="3420650" cy="8472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500"/>
                                        <p:tgtEl>
                                          <p:spTgt spid="2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54"/>
          <p:cNvSpPr txBox="1"/>
          <p:nvPr/>
        </p:nvSpPr>
        <p:spPr>
          <a:xfrm>
            <a:off x="1222175" y="1624449"/>
            <a:ext cx="5017200" cy="208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What about performance characteristics?</a:t>
            </a:r>
            <a:endParaRPr sz="2400">
              <a:solidFill>
                <a:schemeClr val="dk1"/>
              </a:solidFill>
              <a:latin typeface="Spectral"/>
              <a:ea typeface="Spectral"/>
              <a:cs typeface="Spectral"/>
              <a:sym typeface="Spectral"/>
            </a:endParaRPr>
          </a:p>
        </p:txBody>
      </p:sp>
      <p:sp>
        <p:nvSpPr>
          <p:cNvPr id="279" name="Google Shape;279;p54"/>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Making TEST as good as PROD...</a:t>
            </a:r>
            <a:endParaRPr b="1" sz="2200">
              <a:solidFill>
                <a:srgbClr val="FF0000"/>
              </a:solidFill>
              <a:latin typeface="Proxima Nova"/>
              <a:ea typeface="Proxima Nova"/>
              <a:cs typeface="Proxima Nova"/>
              <a:sym typeface="Proxima Nova"/>
            </a:endParaRPr>
          </a:p>
        </p:txBody>
      </p:sp>
      <p:sp>
        <p:nvSpPr>
          <p:cNvPr id="280" name="Google Shape;280;p54"/>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81" name="Google Shape;281;p54"/>
          <p:cNvPicPr preferRelativeResize="0"/>
          <p:nvPr/>
        </p:nvPicPr>
        <p:blipFill>
          <a:blip r:embed="rId3">
            <a:alphaModFix/>
          </a:blip>
          <a:stretch>
            <a:fillRect/>
          </a:stretch>
        </p:blipFill>
        <p:spPr>
          <a:xfrm flipH="1">
            <a:off x="6803424" y="907925"/>
            <a:ext cx="1799351" cy="3726826"/>
          </a:xfrm>
          <a:prstGeom prst="rect">
            <a:avLst/>
          </a:prstGeom>
          <a:noFill/>
          <a:ln>
            <a:noFill/>
          </a:ln>
        </p:spPr>
      </p:pic>
      <p:pic>
        <p:nvPicPr>
          <p:cNvPr id="282" name="Google Shape;282;p54"/>
          <p:cNvPicPr preferRelativeResize="0"/>
          <p:nvPr/>
        </p:nvPicPr>
        <p:blipFill>
          <a:blip r:embed="rId4">
            <a:alphaModFix/>
          </a:blip>
          <a:stretch>
            <a:fillRect/>
          </a:stretch>
        </p:blipFill>
        <p:spPr>
          <a:xfrm>
            <a:off x="6517777" y="968718"/>
            <a:ext cx="2396982" cy="3652552"/>
          </a:xfrm>
          <a:prstGeom prst="rect">
            <a:avLst/>
          </a:prstGeom>
          <a:noFill/>
          <a:ln>
            <a:noFill/>
          </a:ln>
        </p:spPr>
      </p:pic>
      <p:sp>
        <p:nvSpPr>
          <p:cNvPr id="283" name="Google Shape;283;p54"/>
          <p:cNvSpPr txBox="1"/>
          <p:nvPr/>
        </p:nvSpPr>
        <p:spPr>
          <a:xfrm>
            <a:off x="1222175" y="1624449"/>
            <a:ext cx="5017200" cy="208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Unavoidable!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Factor management cost!</a:t>
            </a:r>
            <a:endParaRPr sz="2400">
              <a:solidFill>
                <a:srgbClr val="1155CC"/>
              </a:solidFill>
              <a:latin typeface="Spectral"/>
              <a:ea typeface="Spectral"/>
              <a:cs typeface="Spectral"/>
              <a:sym typeface="Spectr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300"/>
                                        <p:tgtEl>
                                          <p:spTgt spid="2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300"/>
                                        <p:tgtEl>
                                          <p:spTgt spid="2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55"/>
          <p:cNvSpPr txBox="1"/>
          <p:nvPr/>
        </p:nvSpPr>
        <p:spPr>
          <a:xfrm>
            <a:off x="1222175" y="1624449"/>
            <a:ext cx="5017200" cy="208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How do I get</a:t>
            </a:r>
            <a:r>
              <a:rPr lang="en" sz="2400">
                <a:solidFill>
                  <a:schemeClr val="dk1"/>
                </a:solidFill>
                <a:latin typeface="Spectral"/>
                <a:ea typeface="Spectral"/>
                <a:cs typeface="Spectral"/>
                <a:sym typeface="Spectral"/>
              </a:rPr>
              <a:t> useful data?</a:t>
            </a:r>
            <a:endParaRPr sz="2400">
              <a:solidFill>
                <a:schemeClr val="dk1"/>
              </a:solidFill>
              <a:latin typeface="Spectral"/>
              <a:ea typeface="Spectral"/>
              <a:cs typeface="Spectral"/>
              <a:sym typeface="Spectral"/>
            </a:endParaRPr>
          </a:p>
        </p:txBody>
      </p:sp>
      <p:sp>
        <p:nvSpPr>
          <p:cNvPr id="289" name="Google Shape;289;p55"/>
          <p:cNvSpPr txBox="1"/>
          <p:nvPr/>
        </p:nvSpPr>
        <p:spPr>
          <a:xfrm>
            <a:off x="1222175" y="1624449"/>
            <a:ext cx="5017200" cy="208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Set up periodic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s</a:t>
            </a:r>
            <a:r>
              <a:rPr lang="en" sz="2400">
                <a:solidFill>
                  <a:srgbClr val="1155CC"/>
                </a:solidFill>
                <a:latin typeface="Spectral"/>
                <a:ea typeface="Spectral"/>
                <a:cs typeface="Spectral"/>
                <a:sym typeface="Spectral"/>
              </a:rPr>
              <a:t>crubbed data refreshes</a:t>
            </a:r>
            <a:endParaRPr sz="2400">
              <a:solidFill>
                <a:srgbClr val="1155CC"/>
              </a:solidFill>
              <a:latin typeface="Spectral"/>
              <a:ea typeface="Spectral"/>
              <a:cs typeface="Spectral"/>
              <a:sym typeface="Spectral"/>
            </a:endParaRPr>
          </a:p>
        </p:txBody>
      </p:sp>
      <p:sp>
        <p:nvSpPr>
          <p:cNvPr id="290" name="Google Shape;290;p55"/>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Making TEST as good as PROD...</a:t>
            </a:r>
            <a:endParaRPr b="1" sz="2200">
              <a:solidFill>
                <a:srgbClr val="FF0000"/>
              </a:solidFill>
              <a:latin typeface="Proxima Nova"/>
              <a:ea typeface="Proxima Nova"/>
              <a:cs typeface="Proxima Nova"/>
              <a:sym typeface="Proxima Nova"/>
            </a:endParaRPr>
          </a:p>
        </p:txBody>
      </p:sp>
      <p:sp>
        <p:nvSpPr>
          <p:cNvPr id="291" name="Google Shape;291;p55"/>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292" name="Google Shape;292;p55"/>
          <p:cNvPicPr preferRelativeResize="0"/>
          <p:nvPr/>
        </p:nvPicPr>
        <p:blipFill>
          <a:blip r:embed="rId3">
            <a:alphaModFix/>
          </a:blip>
          <a:stretch>
            <a:fillRect/>
          </a:stretch>
        </p:blipFill>
        <p:spPr>
          <a:xfrm flipH="1">
            <a:off x="6803424" y="907925"/>
            <a:ext cx="1799351" cy="3726826"/>
          </a:xfrm>
          <a:prstGeom prst="rect">
            <a:avLst/>
          </a:prstGeom>
          <a:noFill/>
          <a:ln>
            <a:noFill/>
          </a:ln>
        </p:spPr>
      </p:pic>
      <p:pic>
        <p:nvPicPr>
          <p:cNvPr id="293" name="Google Shape;293;p55"/>
          <p:cNvPicPr preferRelativeResize="0"/>
          <p:nvPr/>
        </p:nvPicPr>
        <p:blipFill>
          <a:blip r:embed="rId4">
            <a:alphaModFix/>
          </a:blip>
          <a:stretch>
            <a:fillRect/>
          </a:stretch>
        </p:blipFill>
        <p:spPr>
          <a:xfrm>
            <a:off x="6517777" y="968718"/>
            <a:ext cx="2396982" cy="3652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300"/>
                                        <p:tgtEl>
                                          <p:spTgt spid="2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300"/>
                                        <p:tgtEl>
                                          <p:spTgt spid="28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6"/>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rgbClr val="FF0000"/>
                </a:solidFill>
                <a:latin typeface="Proxima Nova"/>
                <a:ea typeface="Proxima Nova"/>
                <a:cs typeface="Proxima Nova"/>
                <a:sym typeface="Proxima Nova"/>
              </a:rPr>
              <a:t>Making TEST as good as PROD...</a:t>
            </a:r>
            <a:endParaRPr b="1" sz="2200">
              <a:solidFill>
                <a:srgbClr val="FF0000"/>
              </a:solidFill>
              <a:latin typeface="Proxima Nova"/>
              <a:ea typeface="Proxima Nova"/>
              <a:cs typeface="Proxima Nova"/>
              <a:sym typeface="Proxima Nova"/>
            </a:endParaRPr>
          </a:p>
          <a:p>
            <a:pPr indent="0" lvl="0" marL="0" rtl="0" algn="l">
              <a:spcBef>
                <a:spcPts val="0"/>
              </a:spcBef>
              <a:spcAft>
                <a:spcPts val="0"/>
              </a:spcAft>
              <a:buNone/>
            </a:pPr>
            <a:r>
              <a:t/>
            </a:r>
            <a:endParaRPr b="1" sz="2200">
              <a:solidFill>
                <a:srgbClr val="FF0000"/>
              </a:solidFill>
              <a:latin typeface="Proxima Nova"/>
              <a:ea typeface="Proxima Nova"/>
              <a:cs typeface="Proxima Nova"/>
              <a:sym typeface="Proxima Nova"/>
            </a:endParaRPr>
          </a:p>
        </p:txBody>
      </p:sp>
      <p:sp>
        <p:nvSpPr>
          <p:cNvPr id="299" name="Google Shape;299;p56"/>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00" name="Google Shape;300;p56"/>
          <p:cNvPicPr preferRelativeResize="0"/>
          <p:nvPr/>
        </p:nvPicPr>
        <p:blipFill>
          <a:blip r:embed="rId3">
            <a:alphaModFix/>
          </a:blip>
          <a:stretch>
            <a:fillRect/>
          </a:stretch>
        </p:blipFill>
        <p:spPr>
          <a:xfrm flipH="1">
            <a:off x="6803424" y="907925"/>
            <a:ext cx="1799351" cy="3726826"/>
          </a:xfrm>
          <a:prstGeom prst="rect">
            <a:avLst/>
          </a:prstGeom>
          <a:noFill/>
          <a:ln>
            <a:noFill/>
          </a:ln>
        </p:spPr>
      </p:pic>
      <p:pic>
        <p:nvPicPr>
          <p:cNvPr id="301" name="Google Shape;301;p56"/>
          <p:cNvPicPr preferRelativeResize="0"/>
          <p:nvPr/>
        </p:nvPicPr>
        <p:blipFill>
          <a:blip r:embed="rId4">
            <a:alphaModFix/>
          </a:blip>
          <a:stretch>
            <a:fillRect/>
          </a:stretch>
        </p:blipFill>
        <p:spPr>
          <a:xfrm flipH="1">
            <a:off x="546023" y="1060863"/>
            <a:ext cx="1974025" cy="3573888"/>
          </a:xfrm>
          <a:prstGeom prst="rect">
            <a:avLst/>
          </a:prstGeom>
          <a:noFill/>
          <a:ln>
            <a:noFill/>
          </a:ln>
        </p:spPr>
      </p:pic>
      <p:sp>
        <p:nvSpPr>
          <p:cNvPr id="302" name="Google Shape;302;p56"/>
          <p:cNvSpPr/>
          <p:nvPr/>
        </p:nvSpPr>
        <p:spPr>
          <a:xfrm>
            <a:off x="3573850" y="826300"/>
            <a:ext cx="2397000" cy="1758000"/>
          </a:xfrm>
          <a:prstGeom prst="wedgeEllipseCallout">
            <a:avLst>
              <a:gd fmla="val 73157" name="adj1"/>
              <a:gd fmla="val -2858"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Spectral Medium"/>
                <a:ea typeface="Spectral Medium"/>
                <a:cs typeface="Spectral Medium"/>
                <a:sym typeface="Spectral Medium"/>
              </a:rPr>
              <a:t>What d</a:t>
            </a:r>
            <a:r>
              <a:rPr lang="en" sz="1800">
                <a:latin typeface="Spectral Medium"/>
                <a:ea typeface="Spectral Medium"/>
                <a:cs typeface="Spectral Medium"/>
                <a:sym typeface="Spectral Medium"/>
              </a:rPr>
              <a:t>o</a:t>
            </a:r>
            <a:r>
              <a:rPr lang="en" sz="1800">
                <a:latin typeface="Spectral Medium"/>
                <a:ea typeface="Spectral Medium"/>
                <a:cs typeface="Spectral Medium"/>
                <a:sym typeface="Spectral Medium"/>
              </a:rPr>
              <a:t> you do</a:t>
            </a:r>
            <a:r>
              <a:rPr lang="en" sz="1800">
                <a:latin typeface="Spectral Medium"/>
                <a:ea typeface="Spectral Medium"/>
                <a:cs typeface="Spectral Medium"/>
                <a:sym typeface="Spectral Medium"/>
              </a:rPr>
              <a:t> with third party dependencies</a:t>
            </a:r>
            <a:r>
              <a:rPr lang="en" sz="1800">
                <a:latin typeface="Spectral Medium"/>
                <a:ea typeface="Spectral Medium"/>
                <a:cs typeface="Spectral Medium"/>
                <a:sym typeface="Spectral Medium"/>
              </a:rPr>
              <a:t>?</a:t>
            </a:r>
            <a:endParaRPr sz="1800">
              <a:latin typeface="Spectral Medium"/>
              <a:ea typeface="Spectral Medium"/>
              <a:cs typeface="Spectral Medium"/>
              <a:sym typeface="Spectral Medium"/>
            </a:endParaRPr>
          </a:p>
        </p:txBody>
      </p:sp>
      <p:sp>
        <p:nvSpPr>
          <p:cNvPr id="303" name="Google Shape;303;p56"/>
          <p:cNvSpPr/>
          <p:nvPr/>
        </p:nvSpPr>
        <p:spPr>
          <a:xfrm>
            <a:off x="3018875" y="2660401"/>
            <a:ext cx="1983300" cy="1530300"/>
          </a:xfrm>
          <a:prstGeom prst="wedgeEllipseCallout">
            <a:avLst>
              <a:gd fmla="val -66953" name="adj1"/>
              <a:gd fmla="val -3289"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Spectral Medium"/>
                <a:ea typeface="Spectral Medium"/>
                <a:cs typeface="Spectral Medium"/>
                <a:sym typeface="Spectral Medium"/>
              </a:rPr>
              <a:t>This is turning out to be hard!</a:t>
            </a:r>
            <a:endParaRPr sz="1800">
              <a:latin typeface="Spectral Medium"/>
              <a:ea typeface="Spectral Medium"/>
              <a:cs typeface="Spectral Medium"/>
              <a:sym typeface="Spectral Medium"/>
            </a:endParaRPr>
          </a:p>
        </p:txBody>
      </p:sp>
      <p:pic>
        <p:nvPicPr>
          <p:cNvPr id="304" name="Google Shape;304;p56"/>
          <p:cNvPicPr preferRelativeResize="0"/>
          <p:nvPr/>
        </p:nvPicPr>
        <p:blipFill>
          <a:blip r:embed="rId5">
            <a:alphaModFix/>
          </a:blip>
          <a:stretch>
            <a:fillRect/>
          </a:stretch>
        </p:blipFill>
        <p:spPr>
          <a:xfrm>
            <a:off x="229261" y="968718"/>
            <a:ext cx="2396982" cy="3652552"/>
          </a:xfrm>
          <a:prstGeom prst="rect">
            <a:avLst/>
          </a:prstGeom>
          <a:noFill/>
          <a:ln>
            <a:noFill/>
          </a:ln>
        </p:spPr>
      </p:pic>
      <p:pic>
        <p:nvPicPr>
          <p:cNvPr id="305" name="Google Shape;305;p56"/>
          <p:cNvPicPr preferRelativeResize="0"/>
          <p:nvPr/>
        </p:nvPicPr>
        <p:blipFill>
          <a:blip r:embed="rId6">
            <a:alphaModFix/>
          </a:blip>
          <a:stretch>
            <a:fillRect/>
          </a:stretch>
        </p:blipFill>
        <p:spPr>
          <a:xfrm>
            <a:off x="6517777" y="968718"/>
            <a:ext cx="2396982" cy="36525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57"/>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So what else did we try?...</a:t>
            </a:r>
            <a:endParaRPr b="1" sz="2200">
              <a:solidFill>
                <a:srgbClr val="FF0000"/>
              </a:solidFill>
              <a:latin typeface="Proxima Nova"/>
              <a:ea typeface="Proxima Nova"/>
              <a:cs typeface="Proxima Nova"/>
              <a:sym typeface="Proxima Nova"/>
            </a:endParaRPr>
          </a:p>
        </p:txBody>
      </p:sp>
      <p:sp>
        <p:nvSpPr>
          <p:cNvPr id="311" name="Google Shape;311;p57"/>
          <p:cNvSpPr txBox="1"/>
          <p:nvPr/>
        </p:nvSpPr>
        <p:spPr>
          <a:xfrm>
            <a:off x="696125" y="906000"/>
            <a:ext cx="7296000" cy="30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i="1"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p:txBody>
      </p:sp>
      <p:sp>
        <p:nvSpPr>
          <p:cNvPr id="312" name="Google Shape;312;p57"/>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313" name="Google Shape;313;p57"/>
          <p:cNvSpPr txBox="1"/>
          <p:nvPr/>
        </p:nvSpPr>
        <p:spPr>
          <a:xfrm>
            <a:off x="692575" y="1424850"/>
            <a:ext cx="7296000" cy="229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dk1"/>
                </a:solidFill>
                <a:latin typeface="Proxima Nova"/>
                <a:ea typeface="Proxima Nova"/>
                <a:cs typeface="Proxima Nova"/>
                <a:sym typeface="Proxima Nova"/>
              </a:rPr>
              <a:t>Embrace Testing in PROD</a:t>
            </a:r>
            <a:endParaRPr sz="3000">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3000">
                <a:solidFill>
                  <a:schemeClr val="dk1"/>
                </a:solidFill>
                <a:latin typeface="Proxima Nova"/>
                <a:ea typeface="Proxima Nova"/>
                <a:cs typeface="Proxima Nova"/>
                <a:sym typeface="Proxima Nova"/>
              </a:rPr>
              <a:t>Make it Safer</a:t>
            </a:r>
            <a:endParaRPr sz="30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40"/>
          <p:cNvSpPr txBox="1"/>
          <p:nvPr>
            <p:ph idx="4294967295" type="ctrTitle"/>
          </p:nvPr>
        </p:nvSpPr>
        <p:spPr>
          <a:xfrm>
            <a:off x="564150" y="2076700"/>
            <a:ext cx="7330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solidFill>
                  <a:srgbClr val="F5F5F1"/>
                </a:solidFill>
              </a:rPr>
              <a:t>Our goal is to</a:t>
            </a:r>
            <a:endParaRPr sz="4200">
              <a:solidFill>
                <a:srgbClr val="F5F5F1"/>
              </a:solidFill>
            </a:endParaRPr>
          </a:p>
          <a:p>
            <a:pPr indent="0" lvl="0" marL="0" rtl="0" algn="l">
              <a:spcBef>
                <a:spcPts val="0"/>
              </a:spcBef>
              <a:spcAft>
                <a:spcPts val="0"/>
              </a:spcAft>
              <a:buNone/>
            </a:pPr>
            <a:r>
              <a:t/>
            </a:r>
            <a:endParaRPr sz="4200">
              <a:solidFill>
                <a:srgbClr val="F5F5F1"/>
              </a:solidFill>
            </a:endParaRPr>
          </a:p>
        </p:txBody>
      </p:sp>
      <p:sp>
        <p:nvSpPr>
          <p:cNvPr id="133" name="Google Shape;133;p40"/>
          <p:cNvSpPr txBox="1"/>
          <p:nvPr/>
        </p:nvSpPr>
        <p:spPr>
          <a:xfrm>
            <a:off x="603275" y="2542750"/>
            <a:ext cx="7804200" cy="61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rgbClr val="F5F5F1"/>
                </a:solidFill>
                <a:latin typeface="Netflix Sans"/>
                <a:ea typeface="Netflix Sans"/>
                <a:cs typeface="Netflix Sans"/>
                <a:sym typeface="Netflix Sans"/>
              </a:rPr>
              <a:t>always be there for you.</a:t>
            </a:r>
            <a:endParaRPr/>
          </a:p>
        </p:txBody>
      </p:sp>
      <p:sp>
        <p:nvSpPr>
          <p:cNvPr id="134" name="Google Shape;134;p40"/>
          <p:cNvSpPr txBox="1"/>
          <p:nvPr/>
        </p:nvSpPr>
        <p:spPr>
          <a:xfrm>
            <a:off x="564150" y="3032400"/>
            <a:ext cx="2317200" cy="115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600">
                <a:solidFill>
                  <a:srgbClr val="DE0000"/>
                </a:solidFill>
                <a:latin typeface="Consolas"/>
                <a:ea typeface="Consolas"/>
                <a:cs typeface="Consolas"/>
                <a:sym typeface="Consolas"/>
              </a:rPr>
              <a:t>99.99%</a:t>
            </a:r>
            <a:endParaRPr b="1" sz="4600">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8"/>
          <p:cNvSpPr txBox="1"/>
          <p:nvPr/>
        </p:nvSpPr>
        <p:spPr>
          <a:xfrm>
            <a:off x="3209300" y="1752200"/>
            <a:ext cx="5017200" cy="1479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What about payments and transactions?</a:t>
            </a:r>
            <a:endParaRPr sz="2400">
              <a:solidFill>
                <a:schemeClr val="dk1"/>
              </a:solidFill>
              <a:latin typeface="Spectral"/>
              <a:ea typeface="Spectral"/>
              <a:cs typeface="Spectral"/>
              <a:sym typeface="Spectral"/>
            </a:endParaRPr>
          </a:p>
        </p:txBody>
      </p:sp>
      <p:sp>
        <p:nvSpPr>
          <p:cNvPr id="319" name="Google Shape;319;p58"/>
          <p:cNvSpPr txBox="1"/>
          <p:nvPr/>
        </p:nvSpPr>
        <p:spPr>
          <a:xfrm>
            <a:off x="3355775" y="1624449"/>
            <a:ext cx="5017200" cy="208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Invest in Sandbox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account abstractions</a:t>
            </a:r>
            <a:endParaRPr sz="2400">
              <a:solidFill>
                <a:srgbClr val="1155CC"/>
              </a:solidFill>
              <a:latin typeface="Spectral"/>
              <a:ea typeface="Spectral"/>
              <a:cs typeface="Spectral"/>
              <a:sym typeface="Spectral"/>
            </a:endParaRPr>
          </a:p>
        </p:txBody>
      </p:sp>
      <p:sp>
        <p:nvSpPr>
          <p:cNvPr id="320" name="Google Shape;320;p58"/>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rgbClr val="FF0000"/>
                </a:solidFill>
                <a:latin typeface="Proxima Nova"/>
                <a:ea typeface="Proxima Nova"/>
                <a:cs typeface="Proxima Nova"/>
                <a:sym typeface="Proxima Nova"/>
              </a:rPr>
              <a:t>Embrace Testing</a:t>
            </a:r>
            <a:r>
              <a:rPr b="1" lang="en" sz="2200">
                <a:solidFill>
                  <a:srgbClr val="FF0000"/>
                </a:solidFill>
                <a:latin typeface="Proxima Nova"/>
                <a:ea typeface="Proxima Nova"/>
                <a:cs typeface="Proxima Nova"/>
                <a:sym typeface="Proxima Nova"/>
              </a:rPr>
              <a:t> in PROD</a:t>
            </a:r>
            <a:endParaRPr b="1" sz="2200">
              <a:solidFill>
                <a:srgbClr val="FF0000"/>
              </a:solidFill>
              <a:latin typeface="Proxima Nova"/>
              <a:ea typeface="Proxima Nova"/>
              <a:cs typeface="Proxima Nova"/>
              <a:sym typeface="Proxima Nova"/>
            </a:endParaRPr>
          </a:p>
        </p:txBody>
      </p:sp>
      <p:sp>
        <p:nvSpPr>
          <p:cNvPr id="321" name="Google Shape;321;p58"/>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22" name="Google Shape;322;p58"/>
          <p:cNvPicPr preferRelativeResize="0"/>
          <p:nvPr/>
        </p:nvPicPr>
        <p:blipFill>
          <a:blip r:embed="rId3">
            <a:alphaModFix/>
          </a:blip>
          <a:stretch>
            <a:fillRect/>
          </a:stretch>
        </p:blipFill>
        <p:spPr>
          <a:xfrm flipH="1">
            <a:off x="546023" y="1060863"/>
            <a:ext cx="1974025" cy="3573888"/>
          </a:xfrm>
          <a:prstGeom prst="rect">
            <a:avLst/>
          </a:prstGeom>
          <a:noFill/>
          <a:ln>
            <a:noFill/>
          </a:ln>
        </p:spPr>
      </p:pic>
      <p:pic>
        <p:nvPicPr>
          <p:cNvPr id="323" name="Google Shape;323;p58"/>
          <p:cNvPicPr preferRelativeResize="0"/>
          <p:nvPr/>
        </p:nvPicPr>
        <p:blipFill>
          <a:blip r:embed="rId4">
            <a:alphaModFix/>
          </a:blip>
          <a:stretch>
            <a:fillRect/>
          </a:stretch>
        </p:blipFill>
        <p:spPr>
          <a:xfrm>
            <a:off x="229261" y="968718"/>
            <a:ext cx="2396982" cy="3652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300"/>
                                        <p:tgtEl>
                                          <p:spTgt spid="31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300"/>
                                        <p:tgtEl>
                                          <p:spTgt spid="3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59"/>
          <p:cNvSpPr txBox="1"/>
          <p:nvPr/>
        </p:nvSpPr>
        <p:spPr>
          <a:xfrm>
            <a:off x="3209300" y="1752200"/>
            <a:ext cx="5017200" cy="1479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How do I integrate early against features from other dependencies?</a:t>
            </a:r>
            <a:endParaRPr sz="2400">
              <a:solidFill>
                <a:schemeClr val="dk1"/>
              </a:solidFill>
              <a:latin typeface="Spectral"/>
              <a:ea typeface="Spectral"/>
              <a:cs typeface="Spectral"/>
              <a:sym typeface="Spectral"/>
            </a:endParaRPr>
          </a:p>
        </p:txBody>
      </p:sp>
      <p:sp>
        <p:nvSpPr>
          <p:cNvPr id="329" name="Google Shape;329;p59"/>
          <p:cNvSpPr txBox="1"/>
          <p:nvPr/>
        </p:nvSpPr>
        <p:spPr>
          <a:xfrm>
            <a:off x="3355775" y="1624449"/>
            <a:ext cx="5017200" cy="208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Invest in self-service routing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t</a:t>
            </a:r>
            <a:r>
              <a:rPr lang="en" sz="2400">
                <a:solidFill>
                  <a:srgbClr val="1155CC"/>
                </a:solidFill>
                <a:latin typeface="Spectral"/>
                <a:ea typeface="Spectral"/>
                <a:cs typeface="Spectral"/>
                <a:sym typeface="Spectral"/>
              </a:rPr>
              <a:t>o isolated builds</a:t>
            </a:r>
            <a:endParaRPr sz="2400">
              <a:solidFill>
                <a:srgbClr val="1155CC"/>
              </a:solidFill>
              <a:latin typeface="Spectral"/>
              <a:ea typeface="Spectral"/>
              <a:cs typeface="Spectral"/>
              <a:sym typeface="Spectral"/>
            </a:endParaRPr>
          </a:p>
        </p:txBody>
      </p:sp>
      <p:sp>
        <p:nvSpPr>
          <p:cNvPr id="330" name="Google Shape;330;p59"/>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rgbClr val="FF0000"/>
                </a:solidFill>
                <a:latin typeface="Proxima Nova"/>
                <a:ea typeface="Proxima Nova"/>
                <a:cs typeface="Proxima Nova"/>
                <a:sym typeface="Proxima Nova"/>
              </a:rPr>
              <a:t>Embrace Testing in PROD...</a:t>
            </a:r>
            <a:endParaRPr b="1" sz="2200">
              <a:solidFill>
                <a:srgbClr val="FF0000"/>
              </a:solidFill>
              <a:latin typeface="Proxima Nova"/>
              <a:ea typeface="Proxima Nova"/>
              <a:cs typeface="Proxima Nova"/>
              <a:sym typeface="Proxima Nova"/>
            </a:endParaRPr>
          </a:p>
        </p:txBody>
      </p:sp>
      <p:sp>
        <p:nvSpPr>
          <p:cNvPr id="331" name="Google Shape;331;p59"/>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32" name="Google Shape;332;p59"/>
          <p:cNvPicPr preferRelativeResize="0"/>
          <p:nvPr/>
        </p:nvPicPr>
        <p:blipFill>
          <a:blip r:embed="rId3">
            <a:alphaModFix/>
          </a:blip>
          <a:stretch>
            <a:fillRect/>
          </a:stretch>
        </p:blipFill>
        <p:spPr>
          <a:xfrm flipH="1">
            <a:off x="546023" y="1060863"/>
            <a:ext cx="1974025" cy="3573888"/>
          </a:xfrm>
          <a:prstGeom prst="rect">
            <a:avLst/>
          </a:prstGeom>
          <a:noFill/>
          <a:ln>
            <a:noFill/>
          </a:ln>
        </p:spPr>
      </p:pic>
      <p:pic>
        <p:nvPicPr>
          <p:cNvPr id="333" name="Google Shape;333;p59"/>
          <p:cNvPicPr preferRelativeResize="0"/>
          <p:nvPr/>
        </p:nvPicPr>
        <p:blipFill>
          <a:blip r:embed="rId4">
            <a:alphaModFix/>
          </a:blip>
          <a:stretch>
            <a:fillRect/>
          </a:stretch>
        </p:blipFill>
        <p:spPr>
          <a:xfrm>
            <a:off x="229261" y="968718"/>
            <a:ext cx="2396982" cy="3652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300"/>
                                        <p:tgtEl>
                                          <p:spTgt spid="3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300"/>
                                        <p:tgtEl>
                                          <p:spTgt spid="3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60"/>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rgbClr val="FF0000"/>
                </a:solidFill>
                <a:latin typeface="Proxima Nova"/>
                <a:ea typeface="Proxima Nova"/>
                <a:cs typeface="Proxima Nova"/>
                <a:sym typeface="Proxima Nova"/>
              </a:rPr>
              <a:t>Embrace Testing in PROD...</a:t>
            </a:r>
            <a:endParaRPr b="1" sz="2200">
              <a:solidFill>
                <a:srgbClr val="FF0000"/>
              </a:solidFill>
              <a:latin typeface="Proxima Nova"/>
              <a:ea typeface="Proxima Nova"/>
              <a:cs typeface="Proxima Nova"/>
              <a:sym typeface="Proxima Nova"/>
            </a:endParaRPr>
          </a:p>
        </p:txBody>
      </p:sp>
      <p:sp>
        <p:nvSpPr>
          <p:cNvPr id="339" name="Google Shape;339;p60"/>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40" name="Google Shape;340;p60"/>
          <p:cNvPicPr preferRelativeResize="0"/>
          <p:nvPr/>
        </p:nvPicPr>
        <p:blipFill>
          <a:blip r:embed="rId3">
            <a:alphaModFix/>
          </a:blip>
          <a:stretch>
            <a:fillRect/>
          </a:stretch>
        </p:blipFill>
        <p:spPr>
          <a:xfrm flipH="1">
            <a:off x="546023" y="1060863"/>
            <a:ext cx="1974025" cy="3573888"/>
          </a:xfrm>
          <a:prstGeom prst="rect">
            <a:avLst/>
          </a:prstGeom>
          <a:noFill/>
          <a:ln>
            <a:noFill/>
          </a:ln>
        </p:spPr>
      </p:pic>
      <p:pic>
        <p:nvPicPr>
          <p:cNvPr id="341" name="Google Shape;341;p60"/>
          <p:cNvPicPr preferRelativeResize="0"/>
          <p:nvPr/>
        </p:nvPicPr>
        <p:blipFill>
          <a:blip r:embed="rId4">
            <a:alphaModFix/>
          </a:blip>
          <a:stretch>
            <a:fillRect/>
          </a:stretch>
        </p:blipFill>
        <p:spPr>
          <a:xfrm>
            <a:off x="229261" y="968718"/>
            <a:ext cx="2396982" cy="3652552"/>
          </a:xfrm>
          <a:prstGeom prst="rect">
            <a:avLst/>
          </a:prstGeom>
          <a:noFill/>
          <a:ln>
            <a:noFill/>
          </a:ln>
        </p:spPr>
      </p:pic>
      <p:sp>
        <p:nvSpPr>
          <p:cNvPr id="342" name="Google Shape;342;p60"/>
          <p:cNvSpPr txBox="1"/>
          <p:nvPr/>
        </p:nvSpPr>
        <p:spPr>
          <a:xfrm>
            <a:off x="3209300" y="1752200"/>
            <a:ext cx="5017200" cy="1479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What about unreal usage patterns?</a:t>
            </a:r>
            <a:endParaRPr sz="2400">
              <a:solidFill>
                <a:schemeClr val="dk1"/>
              </a:solidFill>
              <a:latin typeface="Spectral"/>
              <a:ea typeface="Spectral"/>
              <a:cs typeface="Spectral"/>
              <a:sym typeface="Spectral"/>
            </a:endParaRPr>
          </a:p>
        </p:txBody>
      </p:sp>
      <p:sp>
        <p:nvSpPr>
          <p:cNvPr id="343" name="Google Shape;343;p60"/>
          <p:cNvSpPr txBox="1"/>
          <p:nvPr/>
        </p:nvSpPr>
        <p:spPr>
          <a:xfrm>
            <a:off x="3355775" y="1624449"/>
            <a:ext cx="5017200" cy="208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Make tests mimic</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 real world patterns.</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Embrace remaining risks!</a:t>
            </a:r>
            <a:endParaRPr sz="2400">
              <a:solidFill>
                <a:srgbClr val="1155CC"/>
              </a:solidFill>
              <a:latin typeface="Spectral"/>
              <a:ea typeface="Spectral"/>
              <a:cs typeface="Spectral"/>
              <a:sym typeface="Spectr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300"/>
                                        <p:tgtEl>
                                          <p:spTgt spid="3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300"/>
                                        <p:tgtEl>
                                          <p:spTgt spid="34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61"/>
          <p:cNvSpPr txBox="1"/>
          <p:nvPr/>
        </p:nvSpPr>
        <p:spPr>
          <a:xfrm>
            <a:off x="3209300" y="2055500"/>
            <a:ext cx="5017200" cy="1479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Spectral"/>
                <a:ea typeface="Spectral"/>
                <a:cs typeface="Spectral"/>
                <a:sym typeface="Spectral"/>
              </a:rPr>
              <a:t>What about side effects to the business?</a:t>
            </a:r>
            <a:endParaRPr sz="2400">
              <a:solidFill>
                <a:schemeClr val="dk1"/>
              </a:solidFill>
              <a:latin typeface="Spectral"/>
              <a:ea typeface="Spectral"/>
              <a:cs typeface="Spectral"/>
              <a:sym typeface="Spectral"/>
            </a:endParaRPr>
          </a:p>
        </p:txBody>
      </p:sp>
      <p:sp>
        <p:nvSpPr>
          <p:cNvPr id="349" name="Google Shape;349;p61"/>
          <p:cNvSpPr txBox="1"/>
          <p:nvPr/>
        </p:nvSpPr>
        <p:spPr>
          <a:xfrm>
            <a:off x="3209300" y="1832262"/>
            <a:ext cx="5017200" cy="147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Design bypasses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None/>
            </a:pPr>
            <a:r>
              <a:rPr lang="en" sz="2400">
                <a:solidFill>
                  <a:srgbClr val="1155CC"/>
                </a:solidFill>
                <a:latin typeface="Spectral"/>
                <a:ea typeface="Spectral"/>
                <a:cs typeface="Spectral"/>
                <a:sym typeface="Spectral"/>
              </a:rPr>
              <a:t>for  test activity</a:t>
            </a:r>
            <a:endParaRPr sz="2400">
              <a:latin typeface="Spectral"/>
              <a:ea typeface="Spectral"/>
              <a:cs typeface="Spectral"/>
              <a:sym typeface="Spectral"/>
            </a:endParaRPr>
          </a:p>
        </p:txBody>
      </p:sp>
      <p:sp>
        <p:nvSpPr>
          <p:cNvPr id="350" name="Google Shape;350;p61"/>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rgbClr val="FF0000"/>
                </a:solidFill>
                <a:latin typeface="Proxima Nova"/>
                <a:ea typeface="Proxima Nova"/>
                <a:cs typeface="Proxima Nova"/>
                <a:sym typeface="Proxima Nova"/>
              </a:rPr>
              <a:t>Embrace Testing in PROD...</a:t>
            </a:r>
            <a:endParaRPr b="1" sz="2200">
              <a:solidFill>
                <a:srgbClr val="FF0000"/>
              </a:solidFill>
              <a:latin typeface="Proxima Nova"/>
              <a:ea typeface="Proxima Nova"/>
              <a:cs typeface="Proxima Nova"/>
              <a:sym typeface="Proxima Nova"/>
            </a:endParaRPr>
          </a:p>
        </p:txBody>
      </p:sp>
      <p:sp>
        <p:nvSpPr>
          <p:cNvPr id="351" name="Google Shape;351;p61"/>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52" name="Google Shape;352;p61"/>
          <p:cNvPicPr preferRelativeResize="0"/>
          <p:nvPr/>
        </p:nvPicPr>
        <p:blipFill>
          <a:blip r:embed="rId3">
            <a:alphaModFix/>
          </a:blip>
          <a:stretch>
            <a:fillRect/>
          </a:stretch>
        </p:blipFill>
        <p:spPr>
          <a:xfrm flipH="1">
            <a:off x="546023" y="1060863"/>
            <a:ext cx="1974025" cy="3573888"/>
          </a:xfrm>
          <a:prstGeom prst="rect">
            <a:avLst/>
          </a:prstGeom>
          <a:noFill/>
          <a:ln>
            <a:noFill/>
          </a:ln>
        </p:spPr>
      </p:pic>
      <p:pic>
        <p:nvPicPr>
          <p:cNvPr id="353" name="Google Shape;353;p61"/>
          <p:cNvPicPr preferRelativeResize="0"/>
          <p:nvPr/>
        </p:nvPicPr>
        <p:blipFill>
          <a:blip r:embed="rId4">
            <a:alphaModFix/>
          </a:blip>
          <a:stretch>
            <a:fillRect/>
          </a:stretch>
        </p:blipFill>
        <p:spPr>
          <a:xfrm>
            <a:off x="229261" y="968718"/>
            <a:ext cx="2396982" cy="3652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300"/>
                                        <p:tgtEl>
                                          <p:spTgt spid="3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62"/>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Make it possible to test in PROD...</a:t>
            </a:r>
            <a:endParaRPr b="1" sz="2200">
              <a:solidFill>
                <a:srgbClr val="FF0000"/>
              </a:solidFill>
              <a:latin typeface="Proxima Nova"/>
              <a:ea typeface="Proxima Nova"/>
              <a:cs typeface="Proxima Nova"/>
              <a:sym typeface="Proxima Nova"/>
            </a:endParaRPr>
          </a:p>
        </p:txBody>
      </p:sp>
      <p:sp>
        <p:nvSpPr>
          <p:cNvPr id="359" name="Google Shape;359;p62"/>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60" name="Google Shape;360;p62"/>
          <p:cNvPicPr preferRelativeResize="0"/>
          <p:nvPr/>
        </p:nvPicPr>
        <p:blipFill>
          <a:blip r:embed="rId3">
            <a:alphaModFix/>
          </a:blip>
          <a:stretch>
            <a:fillRect/>
          </a:stretch>
        </p:blipFill>
        <p:spPr>
          <a:xfrm flipH="1">
            <a:off x="546023" y="1060863"/>
            <a:ext cx="1974025" cy="3573888"/>
          </a:xfrm>
          <a:prstGeom prst="rect">
            <a:avLst/>
          </a:prstGeom>
          <a:noFill/>
          <a:ln>
            <a:noFill/>
          </a:ln>
        </p:spPr>
      </p:pic>
      <p:pic>
        <p:nvPicPr>
          <p:cNvPr id="361" name="Google Shape;361;p62"/>
          <p:cNvPicPr preferRelativeResize="0"/>
          <p:nvPr/>
        </p:nvPicPr>
        <p:blipFill>
          <a:blip r:embed="rId4">
            <a:alphaModFix/>
          </a:blip>
          <a:stretch>
            <a:fillRect/>
          </a:stretch>
        </p:blipFill>
        <p:spPr>
          <a:xfrm flipH="1">
            <a:off x="6803424" y="907925"/>
            <a:ext cx="1799351" cy="3726826"/>
          </a:xfrm>
          <a:prstGeom prst="rect">
            <a:avLst/>
          </a:prstGeom>
          <a:noFill/>
          <a:ln>
            <a:noFill/>
          </a:ln>
        </p:spPr>
      </p:pic>
      <p:sp>
        <p:nvSpPr>
          <p:cNvPr id="362" name="Google Shape;362;p62"/>
          <p:cNvSpPr/>
          <p:nvPr/>
        </p:nvSpPr>
        <p:spPr>
          <a:xfrm>
            <a:off x="3972775" y="838025"/>
            <a:ext cx="1983300" cy="1390200"/>
          </a:xfrm>
          <a:prstGeom prst="wedgeEllipseCallout">
            <a:avLst>
              <a:gd fmla="val 73157" name="adj1"/>
              <a:gd fmla="val -2858"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tral Medium"/>
                <a:ea typeface="Spectral Medium"/>
                <a:cs typeface="Spectral Medium"/>
                <a:sym typeface="Spectral Medium"/>
              </a:rPr>
              <a:t>This is also turning out to be hard!</a:t>
            </a:r>
            <a:endParaRPr>
              <a:latin typeface="Spectral Medium"/>
              <a:ea typeface="Spectral Medium"/>
              <a:cs typeface="Spectral Medium"/>
              <a:sym typeface="Spectral Medium"/>
            </a:endParaRPr>
          </a:p>
        </p:txBody>
      </p:sp>
      <p:sp>
        <p:nvSpPr>
          <p:cNvPr id="363" name="Google Shape;363;p62"/>
          <p:cNvSpPr/>
          <p:nvPr/>
        </p:nvSpPr>
        <p:spPr>
          <a:xfrm>
            <a:off x="3054050" y="2688650"/>
            <a:ext cx="2397000" cy="1731300"/>
          </a:xfrm>
          <a:prstGeom prst="wedgeEllipseCallout">
            <a:avLst>
              <a:gd fmla="val -66953" name="adj1"/>
              <a:gd fmla="val -3289"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tral Medium"/>
                <a:ea typeface="Spectral Medium"/>
                <a:cs typeface="Spectral Medium"/>
                <a:sym typeface="Spectral Medium"/>
              </a:rPr>
              <a:t>Don’t you wish you had solved for these problems sooner?</a:t>
            </a:r>
            <a:endParaRPr>
              <a:latin typeface="Spectral Medium"/>
              <a:ea typeface="Spectral Medium"/>
              <a:cs typeface="Spectral Medium"/>
              <a:sym typeface="Spectral Medium"/>
            </a:endParaRPr>
          </a:p>
        </p:txBody>
      </p:sp>
      <p:pic>
        <p:nvPicPr>
          <p:cNvPr id="364" name="Google Shape;364;p62"/>
          <p:cNvPicPr preferRelativeResize="0"/>
          <p:nvPr/>
        </p:nvPicPr>
        <p:blipFill>
          <a:blip r:embed="rId5">
            <a:alphaModFix/>
          </a:blip>
          <a:stretch>
            <a:fillRect/>
          </a:stretch>
        </p:blipFill>
        <p:spPr>
          <a:xfrm>
            <a:off x="229261" y="968718"/>
            <a:ext cx="2396982" cy="3652552"/>
          </a:xfrm>
          <a:prstGeom prst="rect">
            <a:avLst/>
          </a:prstGeom>
          <a:noFill/>
          <a:ln>
            <a:noFill/>
          </a:ln>
        </p:spPr>
      </p:pic>
      <p:pic>
        <p:nvPicPr>
          <p:cNvPr id="365" name="Google Shape;365;p62"/>
          <p:cNvPicPr preferRelativeResize="0"/>
          <p:nvPr/>
        </p:nvPicPr>
        <p:blipFill>
          <a:blip r:embed="rId6">
            <a:alphaModFix/>
          </a:blip>
          <a:stretch>
            <a:fillRect/>
          </a:stretch>
        </p:blipFill>
        <p:spPr>
          <a:xfrm>
            <a:off x="6517777" y="968718"/>
            <a:ext cx="2396982" cy="36525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63"/>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Where we are now...</a:t>
            </a:r>
            <a:endParaRPr b="1" sz="2200">
              <a:solidFill>
                <a:srgbClr val="FF0000"/>
              </a:solidFill>
              <a:latin typeface="Proxima Nova"/>
              <a:ea typeface="Proxima Nova"/>
              <a:cs typeface="Proxima Nova"/>
              <a:sym typeface="Proxima Nova"/>
            </a:endParaRPr>
          </a:p>
        </p:txBody>
      </p:sp>
      <p:sp>
        <p:nvSpPr>
          <p:cNvPr id="371" name="Google Shape;371;p63"/>
          <p:cNvSpPr txBox="1"/>
          <p:nvPr/>
        </p:nvSpPr>
        <p:spPr>
          <a:xfrm>
            <a:off x="696125" y="906000"/>
            <a:ext cx="4389900" cy="36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Mix of both flavors</a:t>
            </a:r>
            <a:endParaRPr sz="1800">
              <a:solidFill>
                <a:schemeClr val="dk1"/>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Lack of a consistent developer story</a:t>
            </a:r>
            <a:endParaRPr sz="1800">
              <a:solidFill>
                <a:schemeClr val="dk1"/>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Heavier reliance on canaries</a:t>
            </a:r>
            <a:endParaRPr sz="1800">
              <a:solidFill>
                <a:schemeClr val="dk1"/>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Vaguely understood diffuse impacts</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marR="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457200" rtl="0" algn="l">
              <a:lnSpc>
                <a:spcPct val="115000"/>
              </a:lnSpc>
              <a:spcBef>
                <a:spcPts val="0"/>
              </a:spcBef>
              <a:spcAft>
                <a:spcPts val="0"/>
              </a:spcAft>
              <a:buNone/>
            </a:pPr>
            <a:r>
              <a:t/>
            </a:r>
            <a:endParaRPr sz="18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p:txBody>
      </p:sp>
      <p:sp>
        <p:nvSpPr>
          <p:cNvPr id="372" name="Google Shape;372;p63"/>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373" name="Google Shape;373;p63"/>
          <p:cNvPicPr preferRelativeResize="0"/>
          <p:nvPr/>
        </p:nvPicPr>
        <p:blipFill rotWithShape="1">
          <a:blip r:embed="rId3">
            <a:alphaModFix/>
          </a:blip>
          <a:srcRect b="0" l="15801" r="10944" t="0"/>
          <a:stretch/>
        </p:blipFill>
        <p:spPr>
          <a:xfrm>
            <a:off x="5085925" y="1001675"/>
            <a:ext cx="3608126" cy="2971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64"/>
          <p:cNvSpPr txBox="1"/>
          <p:nvPr/>
        </p:nvSpPr>
        <p:spPr>
          <a:xfrm>
            <a:off x="825675" y="346750"/>
            <a:ext cx="5962200" cy="5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F5F5F1"/>
                </a:solidFill>
                <a:latin typeface="Proxima Nova"/>
                <a:ea typeface="Proxima Nova"/>
                <a:cs typeface="Proxima Nova"/>
                <a:sym typeface="Proxima Nova"/>
              </a:rPr>
              <a:t>Netflix Scale API Migrations</a:t>
            </a:r>
            <a:endParaRPr b="1" sz="2200">
              <a:solidFill>
                <a:srgbClr val="F5F5F1"/>
              </a:solidFill>
              <a:latin typeface="Proxima Nova"/>
              <a:ea typeface="Proxima Nova"/>
              <a:cs typeface="Proxima Nova"/>
              <a:sym typeface="Proxima Nova"/>
            </a:endParaRPr>
          </a:p>
        </p:txBody>
      </p:sp>
      <p:sp>
        <p:nvSpPr>
          <p:cNvPr id="379" name="Google Shape;379;p64"/>
          <p:cNvSpPr txBox="1"/>
          <p:nvPr/>
        </p:nvSpPr>
        <p:spPr>
          <a:xfrm>
            <a:off x="2010200" y="3229900"/>
            <a:ext cx="4257600" cy="89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F5F5F1"/>
                </a:solidFill>
                <a:latin typeface="Proxima Nova"/>
                <a:ea typeface="Proxima Nova"/>
                <a:cs typeface="Proxima Nova"/>
                <a:sym typeface="Proxima Nova"/>
              </a:rPr>
              <a:t>A Case Study in Pragmatism</a:t>
            </a:r>
            <a:endParaRPr sz="2000">
              <a:solidFill>
                <a:srgbClr val="F5F5F1"/>
              </a:solidFill>
              <a:latin typeface="Proxima Nova"/>
              <a:ea typeface="Proxima Nova"/>
              <a:cs typeface="Proxima Nova"/>
              <a:sym typeface="Proxima Nova"/>
            </a:endParaRPr>
          </a:p>
        </p:txBody>
      </p:sp>
      <p:sp>
        <p:nvSpPr>
          <p:cNvPr id="380" name="Google Shape;380;p64"/>
          <p:cNvSpPr txBox="1"/>
          <p:nvPr/>
        </p:nvSpPr>
        <p:spPr>
          <a:xfrm>
            <a:off x="2010200" y="1318988"/>
            <a:ext cx="5473800" cy="8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F5F5F1"/>
                </a:solidFill>
                <a:latin typeface="Proxima Nova"/>
                <a:ea typeface="Proxima Nova"/>
                <a:cs typeface="Proxima Nova"/>
                <a:sym typeface="Proxima Nova"/>
              </a:rPr>
              <a:t>Going from Zero to 60 </a:t>
            </a:r>
            <a:endParaRPr sz="2000">
              <a:solidFill>
                <a:srgbClr val="F5F5F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2000">
                <a:solidFill>
                  <a:srgbClr val="F5F5F1"/>
                </a:solidFill>
                <a:latin typeface="Proxima Nova"/>
                <a:ea typeface="Proxima Nova"/>
                <a:cs typeface="Proxima Nova"/>
                <a:sym typeface="Proxima Nova"/>
              </a:rPr>
              <a:t>(w.r.t Testing Strategy)</a:t>
            </a:r>
            <a:endParaRPr sz="2000">
              <a:solidFill>
                <a:srgbClr val="F5F5F1"/>
              </a:solidFill>
              <a:latin typeface="Proxima Nova"/>
              <a:ea typeface="Proxima Nova"/>
              <a:cs typeface="Proxima Nova"/>
              <a:sym typeface="Proxima Nova"/>
            </a:endParaRPr>
          </a:p>
        </p:txBody>
      </p:sp>
      <p:sp>
        <p:nvSpPr>
          <p:cNvPr id="381" name="Google Shape;381;p64"/>
          <p:cNvSpPr txBox="1"/>
          <p:nvPr/>
        </p:nvSpPr>
        <p:spPr>
          <a:xfrm>
            <a:off x="2010200" y="2465700"/>
            <a:ext cx="3162600" cy="5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0000"/>
                </a:solidFill>
                <a:latin typeface="Proxima Nova"/>
                <a:ea typeface="Proxima Nova"/>
                <a:cs typeface="Proxima Nova"/>
                <a:sym typeface="Proxima Nova"/>
              </a:rPr>
              <a:t>AND</a:t>
            </a:r>
            <a:endParaRPr sz="2400">
              <a:solidFill>
                <a:srgbClr val="FF0000"/>
              </a:solidFill>
              <a:latin typeface="Proxima Nova"/>
              <a:ea typeface="Proxima Nova"/>
              <a:cs typeface="Proxima Nova"/>
              <a:sym typeface="Proxima Nova"/>
            </a:endParaRPr>
          </a:p>
        </p:txBody>
      </p:sp>
      <p:sp>
        <p:nvSpPr>
          <p:cNvPr id="382" name="Google Shape;382;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grpSp>
        <p:nvGrpSpPr>
          <p:cNvPr id="387" name="Google Shape;387;p65"/>
          <p:cNvGrpSpPr/>
          <p:nvPr/>
        </p:nvGrpSpPr>
        <p:grpSpPr>
          <a:xfrm>
            <a:off x="3259825" y="764850"/>
            <a:ext cx="2164200" cy="4055625"/>
            <a:chOff x="3259825" y="764850"/>
            <a:chExt cx="2164200" cy="4055625"/>
          </a:xfrm>
        </p:grpSpPr>
        <p:sp>
          <p:nvSpPr>
            <p:cNvPr id="388" name="Google Shape;388;p65"/>
            <p:cNvSpPr/>
            <p:nvPr/>
          </p:nvSpPr>
          <p:spPr>
            <a:xfrm>
              <a:off x="3259825" y="975075"/>
              <a:ext cx="2164200" cy="3845400"/>
            </a:xfrm>
            <a:prstGeom prst="rect">
              <a:avLst/>
            </a:prstGeom>
            <a:solidFill>
              <a:srgbClr val="FFFFFF"/>
            </a:solidFill>
            <a:ln cap="flat" cmpd="sng" w="28575">
              <a:solidFill>
                <a:schemeClr val="dk2"/>
              </a:solidFill>
              <a:prstDash val="solid"/>
              <a:round/>
              <a:headEnd len="sm" w="sm" type="none"/>
              <a:tailEnd len="sm" w="sm" type="none"/>
            </a:ln>
            <a:effectLst>
              <a:outerShdw blurRad="57150" rotWithShape="0" algn="bl" dir="3120000" dist="85725">
                <a:srgbClr val="B7B7B7">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5"/>
            <p:cNvSpPr txBox="1"/>
            <p:nvPr/>
          </p:nvSpPr>
          <p:spPr>
            <a:xfrm>
              <a:off x="3567625" y="764850"/>
              <a:ext cx="15486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nsolas"/>
                  <a:ea typeface="Consolas"/>
                  <a:cs typeface="Consolas"/>
                  <a:sym typeface="Consolas"/>
                </a:rPr>
                <a:t>API SERVER</a:t>
              </a:r>
              <a:endParaRPr b="1">
                <a:latin typeface="Consolas"/>
                <a:ea typeface="Consolas"/>
                <a:cs typeface="Consolas"/>
                <a:sym typeface="Consolas"/>
              </a:endParaRPr>
            </a:p>
          </p:txBody>
        </p:sp>
      </p:grpSp>
      <p:sp>
        <p:nvSpPr>
          <p:cNvPr id="390" name="Google Shape;390;p65"/>
          <p:cNvSpPr txBox="1"/>
          <p:nvPr/>
        </p:nvSpPr>
        <p:spPr>
          <a:xfrm>
            <a:off x="546025" y="1108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Edge API Architecture</a:t>
            </a:r>
            <a:endParaRPr b="1" sz="2200">
              <a:solidFill>
                <a:srgbClr val="FF0000"/>
              </a:solidFill>
              <a:latin typeface="Proxima Nova"/>
              <a:ea typeface="Proxima Nova"/>
              <a:cs typeface="Proxima Nova"/>
              <a:sym typeface="Proxima Nova"/>
            </a:endParaRPr>
          </a:p>
        </p:txBody>
      </p:sp>
      <p:sp>
        <p:nvSpPr>
          <p:cNvPr id="391" name="Google Shape;391;p65"/>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grpSp>
        <p:nvGrpSpPr>
          <p:cNvPr id="392" name="Google Shape;392;p65"/>
          <p:cNvGrpSpPr/>
          <p:nvPr/>
        </p:nvGrpSpPr>
        <p:grpSpPr>
          <a:xfrm>
            <a:off x="551950" y="1033883"/>
            <a:ext cx="544376" cy="3806317"/>
            <a:chOff x="551950" y="1033883"/>
            <a:chExt cx="544376" cy="3806317"/>
          </a:xfrm>
        </p:grpSpPr>
        <p:pic>
          <p:nvPicPr>
            <p:cNvPr id="393" name="Google Shape;393;p65"/>
            <p:cNvPicPr preferRelativeResize="0"/>
            <p:nvPr/>
          </p:nvPicPr>
          <p:blipFill>
            <a:blip r:embed="rId3">
              <a:alphaModFix amt="65000"/>
            </a:blip>
            <a:stretch>
              <a:fillRect/>
            </a:stretch>
          </p:blipFill>
          <p:spPr>
            <a:xfrm>
              <a:off x="551950" y="3778621"/>
              <a:ext cx="544376" cy="409260"/>
            </a:xfrm>
            <a:prstGeom prst="rect">
              <a:avLst/>
            </a:prstGeom>
            <a:noFill/>
            <a:ln>
              <a:noFill/>
            </a:ln>
          </p:spPr>
        </p:pic>
        <p:pic>
          <p:nvPicPr>
            <p:cNvPr id="394" name="Google Shape;394;p65"/>
            <p:cNvPicPr preferRelativeResize="0"/>
            <p:nvPr/>
          </p:nvPicPr>
          <p:blipFill>
            <a:blip r:embed="rId4">
              <a:alphaModFix amt="65000"/>
            </a:blip>
            <a:stretch>
              <a:fillRect/>
            </a:stretch>
          </p:blipFill>
          <p:spPr>
            <a:xfrm>
              <a:off x="669172" y="1033883"/>
              <a:ext cx="309931" cy="360915"/>
            </a:xfrm>
            <a:prstGeom prst="rect">
              <a:avLst/>
            </a:prstGeom>
            <a:noFill/>
            <a:ln>
              <a:noFill/>
            </a:ln>
          </p:spPr>
        </p:pic>
        <p:pic>
          <p:nvPicPr>
            <p:cNvPr id="395" name="Google Shape;395;p65"/>
            <p:cNvPicPr preferRelativeResize="0"/>
            <p:nvPr/>
          </p:nvPicPr>
          <p:blipFill>
            <a:blip r:embed="rId5">
              <a:alphaModFix amt="65000"/>
            </a:blip>
            <a:stretch>
              <a:fillRect/>
            </a:stretch>
          </p:blipFill>
          <p:spPr>
            <a:xfrm>
              <a:off x="642527" y="2405072"/>
              <a:ext cx="363222" cy="360913"/>
            </a:xfrm>
            <a:prstGeom prst="rect">
              <a:avLst/>
            </a:prstGeom>
            <a:noFill/>
            <a:ln>
              <a:noFill/>
            </a:ln>
          </p:spPr>
        </p:pic>
        <p:pic>
          <p:nvPicPr>
            <p:cNvPr id="396" name="Google Shape;396;p65"/>
            <p:cNvPicPr preferRelativeResize="0"/>
            <p:nvPr/>
          </p:nvPicPr>
          <p:blipFill>
            <a:blip r:embed="rId6">
              <a:alphaModFix amt="65000"/>
            </a:blip>
            <a:stretch>
              <a:fillRect/>
            </a:stretch>
          </p:blipFill>
          <p:spPr>
            <a:xfrm>
              <a:off x="608126" y="3055118"/>
              <a:ext cx="432023" cy="434370"/>
            </a:xfrm>
            <a:prstGeom prst="rect">
              <a:avLst/>
            </a:prstGeom>
            <a:noFill/>
            <a:ln>
              <a:noFill/>
            </a:ln>
          </p:spPr>
        </p:pic>
        <p:pic>
          <p:nvPicPr>
            <p:cNvPr descr="ios-icon.png" id="397" name="Google Shape;397;p65"/>
            <p:cNvPicPr preferRelativeResize="0"/>
            <p:nvPr/>
          </p:nvPicPr>
          <p:blipFill>
            <a:blip r:embed="rId7">
              <a:alphaModFix amt="65000"/>
            </a:blip>
            <a:stretch>
              <a:fillRect/>
            </a:stretch>
          </p:blipFill>
          <p:spPr>
            <a:xfrm>
              <a:off x="608127" y="1683930"/>
              <a:ext cx="432023" cy="432009"/>
            </a:xfrm>
            <a:prstGeom prst="rect">
              <a:avLst/>
            </a:prstGeom>
            <a:noFill/>
            <a:ln>
              <a:noFill/>
            </a:ln>
          </p:spPr>
        </p:pic>
        <p:pic>
          <p:nvPicPr>
            <p:cNvPr descr="tv-128.png" id="398" name="Google Shape;398;p65"/>
            <p:cNvPicPr preferRelativeResize="0"/>
            <p:nvPr/>
          </p:nvPicPr>
          <p:blipFill>
            <a:blip r:embed="rId8">
              <a:alphaModFix amt="65000"/>
            </a:blip>
            <a:stretch>
              <a:fillRect/>
            </a:stretch>
          </p:blipFill>
          <p:spPr>
            <a:xfrm>
              <a:off x="642539" y="4477014"/>
              <a:ext cx="363197" cy="363186"/>
            </a:xfrm>
            <a:prstGeom prst="rect">
              <a:avLst/>
            </a:prstGeom>
            <a:noFill/>
            <a:ln>
              <a:noFill/>
            </a:ln>
          </p:spPr>
        </p:pic>
      </p:grpSp>
      <p:grpSp>
        <p:nvGrpSpPr>
          <p:cNvPr id="399" name="Google Shape;399;p65"/>
          <p:cNvGrpSpPr/>
          <p:nvPr/>
        </p:nvGrpSpPr>
        <p:grpSpPr>
          <a:xfrm>
            <a:off x="3425750" y="1156400"/>
            <a:ext cx="741600" cy="3545025"/>
            <a:chOff x="3425750" y="1156400"/>
            <a:chExt cx="741600" cy="3545025"/>
          </a:xfrm>
        </p:grpSpPr>
        <p:sp>
          <p:nvSpPr>
            <p:cNvPr id="400" name="Google Shape;400;p65"/>
            <p:cNvSpPr/>
            <p:nvPr/>
          </p:nvSpPr>
          <p:spPr>
            <a:xfrm>
              <a:off x="3425750" y="115640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01" name="Google Shape;401;p65"/>
            <p:cNvSpPr/>
            <p:nvPr/>
          </p:nvSpPr>
          <p:spPr>
            <a:xfrm>
              <a:off x="3425750" y="182052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02" name="Google Shape;402;p65"/>
            <p:cNvSpPr/>
            <p:nvPr/>
          </p:nvSpPr>
          <p:spPr>
            <a:xfrm>
              <a:off x="3425750" y="248465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03" name="Google Shape;403;p65"/>
            <p:cNvSpPr/>
            <p:nvPr/>
          </p:nvSpPr>
          <p:spPr>
            <a:xfrm>
              <a:off x="3425750" y="314877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04" name="Google Shape;404;p65"/>
            <p:cNvSpPr/>
            <p:nvPr/>
          </p:nvSpPr>
          <p:spPr>
            <a:xfrm>
              <a:off x="3425750" y="381290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05" name="Google Shape;405;p65"/>
            <p:cNvSpPr/>
            <p:nvPr/>
          </p:nvSpPr>
          <p:spPr>
            <a:xfrm>
              <a:off x="3425750" y="447702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grpSp>
      <p:grpSp>
        <p:nvGrpSpPr>
          <p:cNvPr id="406" name="Google Shape;406;p65"/>
          <p:cNvGrpSpPr/>
          <p:nvPr/>
        </p:nvGrpSpPr>
        <p:grpSpPr>
          <a:xfrm>
            <a:off x="1430625" y="882388"/>
            <a:ext cx="1536000" cy="3918563"/>
            <a:chOff x="1430625" y="882388"/>
            <a:chExt cx="1536000" cy="3918563"/>
          </a:xfrm>
        </p:grpSpPr>
        <p:sp>
          <p:nvSpPr>
            <p:cNvPr id="407" name="Google Shape;407;p65"/>
            <p:cNvSpPr txBox="1"/>
            <p:nvPr/>
          </p:nvSpPr>
          <p:spPr>
            <a:xfrm rot="-5400000">
              <a:off x="187475" y="2753925"/>
              <a:ext cx="3806400" cy="248700"/>
            </a:xfrm>
            <a:prstGeom prst="rect">
              <a:avLst/>
            </a:prstGeom>
            <a:noFill/>
            <a:ln cap="flat" cmpd="sng" w="9525">
              <a:solidFill>
                <a:srgbClr val="CCCCCC"/>
              </a:solidFill>
              <a:prstDash val="solid"/>
              <a:round/>
              <a:headEnd len="sm" w="sm" type="none"/>
              <a:tailEnd len="sm" w="sm" type="none"/>
            </a:ln>
            <a:effectLst>
              <a:outerShdw blurRad="57150" rotWithShape="0" algn="bl" dir="5400000" dist="19050">
                <a:srgbClr val="C27BA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999999"/>
                  </a:solidFill>
                  <a:latin typeface="Consolas"/>
                  <a:ea typeface="Consolas"/>
                  <a:cs typeface="Consolas"/>
                  <a:sym typeface="Consolas"/>
                </a:rPr>
                <a:t>Edge               </a:t>
              </a:r>
              <a:r>
                <a:rPr lang="en" sz="1200">
                  <a:solidFill>
                    <a:srgbClr val="999999"/>
                  </a:solidFill>
                  <a:latin typeface="Consolas"/>
                  <a:ea typeface="Consolas"/>
                  <a:cs typeface="Consolas"/>
                  <a:sym typeface="Consolas"/>
                </a:rPr>
                <a:t>Proxy</a:t>
              </a:r>
              <a:endParaRPr sz="1200">
                <a:solidFill>
                  <a:srgbClr val="999999"/>
                </a:solidFill>
                <a:latin typeface="Consolas"/>
                <a:ea typeface="Consolas"/>
                <a:cs typeface="Consolas"/>
                <a:sym typeface="Consolas"/>
              </a:endParaRPr>
            </a:p>
          </p:txBody>
        </p:sp>
        <p:cxnSp>
          <p:nvCxnSpPr>
            <p:cNvPr id="408" name="Google Shape;408;p65"/>
            <p:cNvCxnSpPr/>
            <p:nvPr/>
          </p:nvCxnSpPr>
          <p:spPr>
            <a:xfrm>
              <a:off x="1612275" y="955550"/>
              <a:ext cx="0" cy="3845400"/>
            </a:xfrm>
            <a:prstGeom prst="straightConnector1">
              <a:avLst/>
            </a:prstGeom>
            <a:noFill/>
            <a:ln cap="flat" cmpd="sng" w="9525">
              <a:solidFill>
                <a:schemeClr val="dk2"/>
              </a:solidFill>
              <a:prstDash val="dash"/>
              <a:round/>
              <a:headEnd len="med" w="med" type="none"/>
              <a:tailEnd len="med" w="med" type="none"/>
            </a:ln>
          </p:spPr>
        </p:cxnSp>
        <p:sp>
          <p:nvSpPr>
            <p:cNvPr id="409" name="Google Shape;409;p65"/>
            <p:cNvSpPr/>
            <p:nvPr/>
          </p:nvSpPr>
          <p:spPr>
            <a:xfrm>
              <a:off x="1430625" y="2594075"/>
              <a:ext cx="1536000" cy="303600"/>
            </a:xfrm>
            <a:prstGeom prst="stripedRightArrow">
              <a:avLst>
                <a:gd fmla="val 42440" name="adj1"/>
                <a:gd fmla="val 48598"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5"/>
            <p:cNvSpPr txBox="1"/>
            <p:nvPr/>
          </p:nvSpPr>
          <p:spPr>
            <a:xfrm rot="-5400000">
              <a:off x="1457050" y="1102138"/>
              <a:ext cx="6639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solidFill>
                    <a:srgbClr val="666666"/>
                  </a:solidFill>
                </a:rPr>
                <a:t>Netflix AWS</a:t>
              </a:r>
              <a:endParaRPr i="1" sz="800">
                <a:solidFill>
                  <a:srgbClr val="666666"/>
                </a:solidFill>
              </a:endParaRPr>
            </a:p>
          </p:txBody>
        </p:sp>
      </p:grpSp>
      <p:grpSp>
        <p:nvGrpSpPr>
          <p:cNvPr id="411" name="Google Shape;411;p65"/>
          <p:cNvGrpSpPr/>
          <p:nvPr/>
        </p:nvGrpSpPr>
        <p:grpSpPr>
          <a:xfrm>
            <a:off x="4341650" y="1156400"/>
            <a:ext cx="908400" cy="3396300"/>
            <a:chOff x="4341650" y="1156400"/>
            <a:chExt cx="908400" cy="3396300"/>
          </a:xfrm>
        </p:grpSpPr>
        <p:sp>
          <p:nvSpPr>
            <p:cNvPr id="412" name="Google Shape;412;p65"/>
            <p:cNvSpPr/>
            <p:nvPr/>
          </p:nvSpPr>
          <p:spPr>
            <a:xfrm rot="-5400000">
              <a:off x="3366500" y="2669150"/>
              <a:ext cx="3396300" cy="370800"/>
            </a:xfrm>
            <a:prstGeom prst="roundRect">
              <a:avLst>
                <a:gd fmla="val 16667" name="adj"/>
              </a:avLst>
            </a:prstGeom>
            <a:solidFill>
              <a:srgbClr val="FFFFFF"/>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rgbClr val="3D85C6"/>
                  </a:solidFill>
                  <a:latin typeface="Courier New"/>
                  <a:ea typeface="Courier New"/>
                  <a:cs typeface="Courier New"/>
                  <a:sym typeface="Courier New"/>
                </a:rPr>
                <a:t>Java Service Layer</a:t>
              </a:r>
              <a:endParaRPr b="1" i="1">
                <a:solidFill>
                  <a:srgbClr val="3D85C6"/>
                </a:solidFill>
                <a:latin typeface="Courier New"/>
                <a:ea typeface="Courier New"/>
                <a:cs typeface="Courier New"/>
                <a:sym typeface="Courier New"/>
              </a:endParaRPr>
            </a:p>
          </p:txBody>
        </p:sp>
        <p:sp>
          <p:nvSpPr>
            <p:cNvPr id="413" name="Google Shape;413;p65"/>
            <p:cNvSpPr/>
            <p:nvPr/>
          </p:nvSpPr>
          <p:spPr>
            <a:xfrm>
              <a:off x="4341650" y="2594075"/>
              <a:ext cx="363300" cy="303600"/>
            </a:xfrm>
            <a:prstGeom prst="stripedRightArrow">
              <a:avLst>
                <a:gd fmla="val 42440" name="adj1"/>
                <a:gd fmla="val 48598"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65"/>
          <p:cNvGrpSpPr/>
          <p:nvPr/>
        </p:nvGrpSpPr>
        <p:grpSpPr>
          <a:xfrm>
            <a:off x="5424025" y="528325"/>
            <a:ext cx="3353813" cy="4278844"/>
            <a:chOff x="5424025" y="528325"/>
            <a:chExt cx="3353813" cy="4278844"/>
          </a:xfrm>
        </p:grpSpPr>
        <p:sp>
          <p:nvSpPr>
            <p:cNvPr id="415" name="Google Shape;415;p65"/>
            <p:cNvSpPr/>
            <p:nvPr/>
          </p:nvSpPr>
          <p:spPr>
            <a:xfrm>
              <a:off x="7991138" y="1185081"/>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5"/>
            <p:cNvSpPr/>
            <p:nvPr/>
          </p:nvSpPr>
          <p:spPr>
            <a:xfrm>
              <a:off x="7991138" y="737050"/>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5"/>
            <p:cNvSpPr/>
            <p:nvPr/>
          </p:nvSpPr>
          <p:spPr>
            <a:xfrm>
              <a:off x="7991138" y="1633111"/>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5"/>
            <p:cNvSpPr/>
            <p:nvPr/>
          </p:nvSpPr>
          <p:spPr>
            <a:xfrm>
              <a:off x="7991138" y="3425233"/>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5"/>
            <p:cNvSpPr/>
            <p:nvPr/>
          </p:nvSpPr>
          <p:spPr>
            <a:xfrm>
              <a:off x="7991138" y="2081142"/>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5"/>
            <p:cNvSpPr/>
            <p:nvPr/>
          </p:nvSpPr>
          <p:spPr>
            <a:xfrm>
              <a:off x="7991138" y="2529172"/>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5"/>
            <p:cNvSpPr/>
            <p:nvPr/>
          </p:nvSpPr>
          <p:spPr>
            <a:xfrm>
              <a:off x="7991138" y="2977203"/>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5"/>
            <p:cNvSpPr/>
            <p:nvPr/>
          </p:nvSpPr>
          <p:spPr>
            <a:xfrm>
              <a:off x="7991138" y="3873264"/>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5"/>
            <p:cNvSpPr/>
            <p:nvPr/>
          </p:nvSpPr>
          <p:spPr>
            <a:xfrm>
              <a:off x="7991138" y="4321294"/>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5"/>
            <p:cNvSpPr/>
            <p:nvPr/>
          </p:nvSpPr>
          <p:spPr>
            <a:xfrm>
              <a:off x="8407038" y="976356"/>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5"/>
            <p:cNvSpPr/>
            <p:nvPr/>
          </p:nvSpPr>
          <p:spPr>
            <a:xfrm>
              <a:off x="8407038" y="528325"/>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5"/>
            <p:cNvSpPr/>
            <p:nvPr/>
          </p:nvSpPr>
          <p:spPr>
            <a:xfrm>
              <a:off x="8407038" y="1424386"/>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5"/>
            <p:cNvSpPr/>
            <p:nvPr/>
          </p:nvSpPr>
          <p:spPr>
            <a:xfrm>
              <a:off x="8407038" y="3216508"/>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5"/>
            <p:cNvSpPr/>
            <p:nvPr/>
          </p:nvSpPr>
          <p:spPr>
            <a:xfrm>
              <a:off x="8407038" y="1872417"/>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5"/>
            <p:cNvSpPr/>
            <p:nvPr/>
          </p:nvSpPr>
          <p:spPr>
            <a:xfrm>
              <a:off x="8407038" y="2320447"/>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5"/>
            <p:cNvSpPr/>
            <p:nvPr/>
          </p:nvSpPr>
          <p:spPr>
            <a:xfrm>
              <a:off x="8407038" y="2768478"/>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5"/>
            <p:cNvSpPr/>
            <p:nvPr/>
          </p:nvSpPr>
          <p:spPr>
            <a:xfrm>
              <a:off x="8407038" y="3664539"/>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5"/>
            <p:cNvSpPr/>
            <p:nvPr/>
          </p:nvSpPr>
          <p:spPr>
            <a:xfrm>
              <a:off x="8407038" y="4112569"/>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5"/>
            <p:cNvSpPr/>
            <p:nvPr/>
          </p:nvSpPr>
          <p:spPr>
            <a:xfrm>
              <a:off x="7575238" y="1349956"/>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5"/>
            <p:cNvSpPr/>
            <p:nvPr/>
          </p:nvSpPr>
          <p:spPr>
            <a:xfrm>
              <a:off x="7575238" y="901925"/>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65"/>
            <p:cNvSpPr/>
            <p:nvPr/>
          </p:nvSpPr>
          <p:spPr>
            <a:xfrm>
              <a:off x="7575238" y="1797986"/>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5"/>
            <p:cNvSpPr/>
            <p:nvPr/>
          </p:nvSpPr>
          <p:spPr>
            <a:xfrm>
              <a:off x="7575238" y="3590108"/>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5"/>
            <p:cNvSpPr/>
            <p:nvPr/>
          </p:nvSpPr>
          <p:spPr>
            <a:xfrm>
              <a:off x="7575238" y="2246017"/>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5"/>
            <p:cNvSpPr/>
            <p:nvPr/>
          </p:nvSpPr>
          <p:spPr>
            <a:xfrm>
              <a:off x="7575238" y="2694047"/>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5"/>
            <p:cNvSpPr/>
            <p:nvPr/>
          </p:nvSpPr>
          <p:spPr>
            <a:xfrm>
              <a:off x="7575238" y="3142078"/>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5"/>
            <p:cNvSpPr/>
            <p:nvPr/>
          </p:nvSpPr>
          <p:spPr>
            <a:xfrm>
              <a:off x="7575238" y="4038139"/>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5"/>
            <p:cNvSpPr/>
            <p:nvPr/>
          </p:nvSpPr>
          <p:spPr>
            <a:xfrm>
              <a:off x="7575238" y="4486169"/>
              <a:ext cx="370800" cy="321000"/>
            </a:xfrm>
            <a:prstGeom prst="hexagon">
              <a:avLst>
                <a:gd fmla="val 25000" name="adj"/>
                <a:gd fmla="val 115470" name="vf"/>
              </a:avLst>
            </a:prstGeom>
            <a:solidFill>
              <a:srgbClr val="C9DAF8"/>
            </a:solidFill>
            <a:ln cap="flat" cmpd="sng" w="9525">
              <a:solidFill>
                <a:srgbClr val="EFEFEF"/>
              </a:solidFill>
              <a:prstDash val="solid"/>
              <a:round/>
              <a:headEnd len="sm" w="sm" type="none"/>
              <a:tailEnd len="sm" w="sm" type="none"/>
            </a:ln>
            <a:effectLst>
              <a:outerShdw blurRad="57150" rotWithShape="0" algn="bl" dir="5400000" dist="28575">
                <a:srgbClr val="D9D2E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2" name="Google Shape;442;p65"/>
            <p:cNvCxnSpPr>
              <a:stCxn id="388" idx="3"/>
              <a:endCxn id="433" idx="3"/>
            </p:cNvCxnSpPr>
            <p:nvPr/>
          </p:nvCxnSpPr>
          <p:spPr>
            <a:xfrm flipH="1" rot="10800000">
              <a:off x="5424025" y="1510575"/>
              <a:ext cx="2151300" cy="1387200"/>
            </a:xfrm>
            <a:prstGeom prst="straightConnector1">
              <a:avLst/>
            </a:prstGeom>
            <a:noFill/>
            <a:ln cap="flat" cmpd="sng" w="19050">
              <a:solidFill>
                <a:srgbClr val="B7B7B7"/>
              </a:solidFill>
              <a:prstDash val="solid"/>
              <a:round/>
              <a:headEnd len="med" w="med" type="none"/>
              <a:tailEnd len="med" w="med" type="triangle"/>
            </a:ln>
          </p:spPr>
        </p:cxnSp>
        <p:cxnSp>
          <p:nvCxnSpPr>
            <p:cNvPr id="443" name="Google Shape;443;p65"/>
            <p:cNvCxnSpPr>
              <a:stCxn id="388" idx="3"/>
              <a:endCxn id="438" idx="3"/>
            </p:cNvCxnSpPr>
            <p:nvPr/>
          </p:nvCxnSpPr>
          <p:spPr>
            <a:xfrm flipH="1" rot="10800000">
              <a:off x="5424025" y="2854575"/>
              <a:ext cx="2151300" cy="43200"/>
            </a:xfrm>
            <a:prstGeom prst="straightConnector1">
              <a:avLst/>
            </a:prstGeom>
            <a:noFill/>
            <a:ln cap="flat" cmpd="sng" w="19050">
              <a:solidFill>
                <a:srgbClr val="B7B7B7"/>
              </a:solidFill>
              <a:prstDash val="solid"/>
              <a:round/>
              <a:headEnd len="med" w="med" type="none"/>
              <a:tailEnd len="med" w="med" type="triangle"/>
            </a:ln>
          </p:spPr>
        </p:cxnSp>
        <p:cxnSp>
          <p:nvCxnSpPr>
            <p:cNvPr id="444" name="Google Shape;444;p65"/>
            <p:cNvCxnSpPr>
              <a:stCxn id="388" idx="3"/>
              <a:endCxn id="440" idx="3"/>
            </p:cNvCxnSpPr>
            <p:nvPr/>
          </p:nvCxnSpPr>
          <p:spPr>
            <a:xfrm>
              <a:off x="5424025" y="2897775"/>
              <a:ext cx="2151300" cy="1300800"/>
            </a:xfrm>
            <a:prstGeom prst="straightConnector1">
              <a:avLst/>
            </a:prstGeom>
            <a:noFill/>
            <a:ln cap="flat" cmpd="sng" w="19050">
              <a:solidFill>
                <a:srgbClr val="B7B7B7"/>
              </a:solidFill>
              <a:prstDash val="solid"/>
              <a:round/>
              <a:headEnd len="med" w="med" type="none"/>
              <a:tailEnd len="med" w="med" type="triangle"/>
            </a:ln>
          </p:spPr>
        </p:cxnSp>
        <p:sp>
          <p:nvSpPr>
            <p:cNvPr id="445" name="Google Shape;445;p65"/>
            <p:cNvSpPr txBox="1"/>
            <p:nvPr/>
          </p:nvSpPr>
          <p:spPr>
            <a:xfrm>
              <a:off x="6670100" y="607488"/>
              <a:ext cx="860100" cy="4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66666"/>
                  </a:solidFill>
                  <a:latin typeface="Consolas"/>
                  <a:ea typeface="Consolas"/>
                  <a:cs typeface="Consolas"/>
                  <a:sym typeface="Consolas"/>
                </a:rPr>
                <a:t>Rest of Netflix</a:t>
              </a:r>
              <a:endParaRPr sz="1200">
                <a:solidFill>
                  <a:srgbClr val="666666"/>
                </a:solidFill>
                <a:latin typeface="Consolas"/>
                <a:ea typeface="Consolas"/>
                <a:cs typeface="Consolas"/>
                <a:sym typeface="Consolas"/>
              </a:endParaRPr>
            </a:p>
            <a:p>
              <a:pPr indent="0" lvl="0" marL="0" rtl="0" algn="ctr">
                <a:spcBef>
                  <a:spcPts val="0"/>
                </a:spcBef>
                <a:spcAft>
                  <a:spcPts val="0"/>
                </a:spcAft>
                <a:buNone/>
              </a:pPr>
              <a:r>
                <a:rPr lang="en" sz="1200">
                  <a:solidFill>
                    <a:srgbClr val="666666"/>
                  </a:solidFill>
                  <a:latin typeface="Consolas"/>
                  <a:ea typeface="Consolas"/>
                  <a:cs typeface="Consolas"/>
                  <a:sym typeface="Consolas"/>
                </a:rPr>
                <a:t>Mid-tier</a:t>
              </a:r>
              <a:endParaRPr sz="1200">
                <a:solidFill>
                  <a:srgbClr val="666666"/>
                </a:solidFill>
                <a:latin typeface="Consolas"/>
                <a:ea typeface="Consolas"/>
                <a:cs typeface="Consolas"/>
                <a:sym typeface="Consolas"/>
              </a:endParaRPr>
            </a:p>
            <a:p>
              <a:pPr indent="0" lvl="0" marL="0" rtl="0" algn="ctr">
                <a:spcBef>
                  <a:spcPts val="0"/>
                </a:spcBef>
                <a:spcAft>
                  <a:spcPts val="0"/>
                </a:spcAft>
                <a:buNone/>
              </a:pPr>
              <a:r>
                <a:rPr lang="en" sz="1200">
                  <a:solidFill>
                    <a:srgbClr val="666666"/>
                  </a:solidFill>
                  <a:latin typeface="Consolas"/>
                  <a:ea typeface="Consolas"/>
                  <a:cs typeface="Consolas"/>
                  <a:sym typeface="Consolas"/>
                </a:rPr>
                <a:t>Services</a:t>
              </a:r>
              <a:endParaRPr sz="1200">
                <a:solidFill>
                  <a:srgbClr val="666666"/>
                </a:solidFill>
                <a:latin typeface="Consolas"/>
                <a:ea typeface="Consolas"/>
                <a:cs typeface="Consolas"/>
                <a:sym typeface="Consolas"/>
              </a:endParaRPr>
            </a:p>
          </p:txBody>
        </p:sp>
      </p:grpSp>
      <p:sp>
        <p:nvSpPr>
          <p:cNvPr id="446" name="Google Shape;446;p65"/>
          <p:cNvSpPr/>
          <p:nvPr/>
        </p:nvSpPr>
        <p:spPr>
          <a:xfrm>
            <a:off x="457850" y="788150"/>
            <a:ext cx="741600" cy="4159500"/>
          </a:xfrm>
          <a:prstGeom prst="rect">
            <a:avLst/>
          </a:pr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7" name="Google Shape;447;p65"/>
          <p:cNvGrpSpPr/>
          <p:nvPr/>
        </p:nvGrpSpPr>
        <p:grpSpPr>
          <a:xfrm>
            <a:off x="3567625" y="1467485"/>
            <a:ext cx="457850" cy="2883161"/>
            <a:chOff x="3567625" y="1467485"/>
            <a:chExt cx="457850" cy="2883161"/>
          </a:xfrm>
        </p:grpSpPr>
        <p:pic>
          <p:nvPicPr>
            <p:cNvPr id="448" name="Google Shape;448;p65"/>
            <p:cNvPicPr preferRelativeResize="0"/>
            <p:nvPr/>
          </p:nvPicPr>
          <p:blipFill>
            <a:blip r:embed="rId9">
              <a:alphaModFix/>
            </a:blip>
            <a:stretch>
              <a:fillRect/>
            </a:stretch>
          </p:blipFill>
          <p:spPr>
            <a:xfrm>
              <a:off x="3567625" y="4124010"/>
              <a:ext cx="457850" cy="226636"/>
            </a:xfrm>
            <a:prstGeom prst="rect">
              <a:avLst/>
            </a:prstGeom>
            <a:noFill/>
            <a:ln>
              <a:noFill/>
            </a:ln>
          </p:spPr>
        </p:pic>
        <p:pic>
          <p:nvPicPr>
            <p:cNvPr id="449" name="Google Shape;449;p65"/>
            <p:cNvPicPr preferRelativeResize="0"/>
            <p:nvPr/>
          </p:nvPicPr>
          <p:blipFill>
            <a:blip r:embed="rId9">
              <a:alphaModFix/>
            </a:blip>
            <a:stretch>
              <a:fillRect/>
            </a:stretch>
          </p:blipFill>
          <p:spPr>
            <a:xfrm>
              <a:off x="3567625" y="3470610"/>
              <a:ext cx="457850" cy="226636"/>
            </a:xfrm>
            <a:prstGeom prst="rect">
              <a:avLst/>
            </a:prstGeom>
            <a:noFill/>
            <a:ln>
              <a:noFill/>
            </a:ln>
          </p:spPr>
        </p:pic>
        <p:pic>
          <p:nvPicPr>
            <p:cNvPr id="450" name="Google Shape;450;p65"/>
            <p:cNvPicPr preferRelativeResize="0"/>
            <p:nvPr/>
          </p:nvPicPr>
          <p:blipFill>
            <a:blip r:embed="rId9">
              <a:alphaModFix/>
            </a:blip>
            <a:stretch>
              <a:fillRect/>
            </a:stretch>
          </p:blipFill>
          <p:spPr>
            <a:xfrm>
              <a:off x="3567625" y="2817210"/>
              <a:ext cx="457850" cy="226636"/>
            </a:xfrm>
            <a:prstGeom prst="rect">
              <a:avLst/>
            </a:prstGeom>
            <a:noFill/>
            <a:ln>
              <a:noFill/>
            </a:ln>
          </p:spPr>
        </p:pic>
        <p:pic>
          <p:nvPicPr>
            <p:cNvPr id="451" name="Google Shape;451;p65"/>
            <p:cNvPicPr preferRelativeResize="0"/>
            <p:nvPr/>
          </p:nvPicPr>
          <p:blipFill>
            <a:blip r:embed="rId9">
              <a:alphaModFix/>
            </a:blip>
            <a:stretch>
              <a:fillRect/>
            </a:stretch>
          </p:blipFill>
          <p:spPr>
            <a:xfrm>
              <a:off x="3567625" y="2163810"/>
              <a:ext cx="457850" cy="226636"/>
            </a:xfrm>
            <a:prstGeom prst="rect">
              <a:avLst/>
            </a:prstGeom>
            <a:noFill/>
            <a:ln>
              <a:noFill/>
            </a:ln>
          </p:spPr>
        </p:pic>
        <p:pic>
          <p:nvPicPr>
            <p:cNvPr id="452" name="Google Shape;452;p65"/>
            <p:cNvPicPr preferRelativeResize="0"/>
            <p:nvPr/>
          </p:nvPicPr>
          <p:blipFill>
            <a:blip r:embed="rId9">
              <a:alphaModFix/>
            </a:blip>
            <a:stretch>
              <a:fillRect/>
            </a:stretch>
          </p:blipFill>
          <p:spPr>
            <a:xfrm>
              <a:off x="3567625" y="1467485"/>
              <a:ext cx="457850" cy="22663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9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4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66"/>
          <p:cNvSpPr txBox="1"/>
          <p:nvPr/>
        </p:nvSpPr>
        <p:spPr>
          <a:xfrm>
            <a:off x="546025" y="1108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Edge </a:t>
            </a:r>
            <a:r>
              <a:rPr b="1" lang="en" sz="2200">
                <a:solidFill>
                  <a:srgbClr val="FF0000"/>
                </a:solidFill>
                <a:latin typeface="Proxima Nova"/>
                <a:ea typeface="Proxima Nova"/>
                <a:cs typeface="Proxima Nova"/>
                <a:sym typeface="Proxima Nova"/>
              </a:rPr>
              <a:t>API Architecture</a:t>
            </a:r>
            <a:endParaRPr b="1" sz="2200">
              <a:solidFill>
                <a:srgbClr val="FF0000"/>
              </a:solidFill>
              <a:latin typeface="Proxima Nova"/>
              <a:ea typeface="Proxima Nova"/>
              <a:cs typeface="Proxima Nova"/>
              <a:sym typeface="Proxima Nova"/>
            </a:endParaRPr>
          </a:p>
        </p:txBody>
      </p:sp>
      <p:sp>
        <p:nvSpPr>
          <p:cNvPr id="458" name="Google Shape;458;p66"/>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grpSp>
        <p:nvGrpSpPr>
          <p:cNvPr id="459" name="Google Shape;459;p66"/>
          <p:cNvGrpSpPr/>
          <p:nvPr/>
        </p:nvGrpSpPr>
        <p:grpSpPr>
          <a:xfrm>
            <a:off x="3259870" y="764850"/>
            <a:ext cx="3849895" cy="4055625"/>
            <a:chOff x="3259825" y="764850"/>
            <a:chExt cx="2164200" cy="4055625"/>
          </a:xfrm>
        </p:grpSpPr>
        <p:sp>
          <p:nvSpPr>
            <p:cNvPr id="460" name="Google Shape;460;p66"/>
            <p:cNvSpPr/>
            <p:nvPr/>
          </p:nvSpPr>
          <p:spPr>
            <a:xfrm>
              <a:off x="3259825" y="975075"/>
              <a:ext cx="2164200" cy="3845400"/>
            </a:xfrm>
            <a:prstGeom prst="rect">
              <a:avLst/>
            </a:prstGeom>
            <a:solidFill>
              <a:srgbClr val="FFFFFF"/>
            </a:solidFill>
            <a:ln cap="flat" cmpd="sng" w="28575">
              <a:solidFill>
                <a:srgbClr val="CCCCCC"/>
              </a:solidFill>
              <a:prstDash val="solid"/>
              <a:round/>
              <a:headEnd len="sm" w="sm" type="none"/>
              <a:tailEnd len="sm" w="sm" type="none"/>
            </a:ln>
            <a:effectLst>
              <a:outerShdw blurRad="57150" rotWithShape="0" algn="bl" dir="3120000" dist="85725">
                <a:srgbClr val="B7B7B7">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461" name="Google Shape;461;p66"/>
            <p:cNvSpPr txBox="1"/>
            <p:nvPr/>
          </p:nvSpPr>
          <p:spPr>
            <a:xfrm>
              <a:off x="3567625" y="764850"/>
              <a:ext cx="1548600" cy="2244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B7B7B7"/>
                  </a:solidFill>
                  <a:latin typeface="Consolas"/>
                  <a:ea typeface="Consolas"/>
                  <a:cs typeface="Consolas"/>
                  <a:sym typeface="Consolas"/>
                </a:rPr>
                <a:t>API SERVER</a:t>
              </a:r>
              <a:endParaRPr b="1">
                <a:solidFill>
                  <a:srgbClr val="B7B7B7"/>
                </a:solidFill>
                <a:latin typeface="Consolas"/>
                <a:ea typeface="Consolas"/>
                <a:cs typeface="Consolas"/>
                <a:sym typeface="Consolas"/>
              </a:endParaRPr>
            </a:p>
          </p:txBody>
        </p:sp>
      </p:grpSp>
      <p:grpSp>
        <p:nvGrpSpPr>
          <p:cNvPr id="462" name="Google Shape;462;p66"/>
          <p:cNvGrpSpPr/>
          <p:nvPr/>
        </p:nvGrpSpPr>
        <p:grpSpPr>
          <a:xfrm>
            <a:off x="551950" y="1033883"/>
            <a:ext cx="544376" cy="3806317"/>
            <a:chOff x="551950" y="1033883"/>
            <a:chExt cx="544376" cy="3806317"/>
          </a:xfrm>
        </p:grpSpPr>
        <p:pic>
          <p:nvPicPr>
            <p:cNvPr id="463" name="Google Shape;463;p66"/>
            <p:cNvPicPr preferRelativeResize="0"/>
            <p:nvPr/>
          </p:nvPicPr>
          <p:blipFill>
            <a:blip r:embed="rId3">
              <a:alphaModFix amt="65000"/>
            </a:blip>
            <a:stretch>
              <a:fillRect/>
            </a:stretch>
          </p:blipFill>
          <p:spPr>
            <a:xfrm>
              <a:off x="551950" y="3778621"/>
              <a:ext cx="544376" cy="409260"/>
            </a:xfrm>
            <a:prstGeom prst="rect">
              <a:avLst/>
            </a:prstGeom>
            <a:noFill/>
            <a:ln>
              <a:noFill/>
            </a:ln>
          </p:spPr>
        </p:pic>
        <p:pic>
          <p:nvPicPr>
            <p:cNvPr id="464" name="Google Shape;464;p66"/>
            <p:cNvPicPr preferRelativeResize="0"/>
            <p:nvPr/>
          </p:nvPicPr>
          <p:blipFill>
            <a:blip r:embed="rId4">
              <a:alphaModFix amt="65000"/>
            </a:blip>
            <a:stretch>
              <a:fillRect/>
            </a:stretch>
          </p:blipFill>
          <p:spPr>
            <a:xfrm>
              <a:off x="669172" y="1033883"/>
              <a:ext cx="309931" cy="360915"/>
            </a:xfrm>
            <a:prstGeom prst="rect">
              <a:avLst/>
            </a:prstGeom>
            <a:noFill/>
            <a:ln>
              <a:noFill/>
            </a:ln>
          </p:spPr>
        </p:pic>
        <p:pic>
          <p:nvPicPr>
            <p:cNvPr id="465" name="Google Shape;465;p66"/>
            <p:cNvPicPr preferRelativeResize="0"/>
            <p:nvPr/>
          </p:nvPicPr>
          <p:blipFill>
            <a:blip r:embed="rId5">
              <a:alphaModFix amt="65000"/>
            </a:blip>
            <a:stretch>
              <a:fillRect/>
            </a:stretch>
          </p:blipFill>
          <p:spPr>
            <a:xfrm>
              <a:off x="642527" y="2405072"/>
              <a:ext cx="363222" cy="360913"/>
            </a:xfrm>
            <a:prstGeom prst="rect">
              <a:avLst/>
            </a:prstGeom>
            <a:noFill/>
            <a:ln>
              <a:noFill/>
            </a:ln>
          </p:spPr>
        </p:pic>
        <p:pic>
          <p:nvPicPr>
            <p:cNvPr id="466" name="Google Shape;466;p66"/>
            <p:cNvPicPr preferRelativeResize="0"/>
            <p:nvPr/>
          </p:nvPicPr>
          <p:blipFill>
            <a:blip r:embed="rId6">
              <a:alphaModFix amt="65000"/>
            </a:blip>
            <a:stretch>
              <a:fillRect/>
            </a:stretch>
          </p:blipFill>
          <p:spPr>
            <a:xfrm>
              <a:off x="608126" y="3055118"/>
              <a:ext cx="432023" cy="434370"/>
            </a:xfrm>
            <a:prstGeom prst="rect">
              <a:avLst/>
            </a:prstGeom>
            <a:noFill/>
            <a:ln>
              <a:noFill/>
            </a:ln>
          </p:spPr>
        </p:pic>
        <p:pic>
          <p:nvPicPr>
            <p:cNvPr descr="ios-icon.png" id="467" name="Google Shape;467;p66"/>
            <p:cNvPicPr preferRelativeResize="0"/>
            <p:nvPr/>
          </p:nvPicPr>
          <p:blipFill>
            <a:blip r:embed="rId7">
              <a:alphaModFix amt="65000"/>
            </a:blip>
            <a:stretch>
              <a:fillRect/>
            </a:stretch>
          </p:blipFill>
          <p:spPr>
            <a:xfrm>
              <a:off x="608127" y="1683930"/>
              <a:ext cx="432023" cy="432009"/>
            </a:xfrm>
            <a:prstGeom prst="rect">
              <a:avLst/>
            </a:prstGeom>
            <a:noFill/>
            <a:ln>
              <a:noFill/>
            </a:ln>
          </p:spPr>
        </p:pic>
        <p:pic>
          <p:nvPicPr>
            <p:cNvPr descr="tv-128.png" id="468" name="Google Shape;468;p66"/>
            <p:cNvPicPr preferRelativeResize="0"/>
            <p:nvPr/>
          </p:nvPicPr>
          <p:blipFill>
            <a:blip r:embed="rId8">
              <a:alphaModFix amt="65000"/>
            </a:blip>
            <a:stretch>
              <a:fillRect/>
            </a:stretch>
          </p:blipFill>
          <p:spPr>
            <a:xfrm>
              <a:off x="642539" y="4477014"/>
              <a:ext cx="363197" cy="363186"/>
            </a:xfrm>
            <a:prstGeom prst="rect">
              <a:avLst/>
            </a:prstGeom>
            <a:noFill/>
            <a:ln>
              <a:noFill/>
            </a:ln>
          </p:spPr>
        </p:pic>
      </p:grpSp>
      <p:grpSp>
        <p:nvGrpSpPr>
          <p:cNvPr id="469" name="Google Shape;469;p66"/>
          <p:cNvGrpSpPr/>
          <p:nvPr/>
        </p:nvGrpSpPr>
        <p:grpSpPr>
          <a:xfrm>
            <a:off x="3425750" y="1156400"/>
            <a:ext cx="741600" cy="3545025"/>
            <a:chOff x="3425750" y="1156400"/>
            <a:chExt cx="741600" cy="3545025"/>
          </a:xfrm>
        </p:grpSpPr>
        <p:sp>
          <p:nvSpPr>
            <p:cNvPr id="470" name="Google Shape;470;p66"/>
            <p:cNvSpPr/>
            <p:nvPr/>
          </p:nvSpPr>
          <p:spPr>
            <a:xfrm>
              <a:off x="3425750" y="115640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71" name="Google Shape;471;p66"/>
            <p:cNvSpPr/>
            <p:nvPr/>
          </p:nvSpPr>
          <p:spPr>
            <a:xfrm>
              <a:off x="3425750" y="182052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72" name="Google Shape;472;p66"/>
            <p:cNvSpPr/>
            <p:nvPr/>
          </p:nvSpPr>
          <p:spPr>
            <a:xfrm>
              <a:off x="3425750" y="248465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73" name="Google Shape;473;p66"/>
            <p:cNvSpPr/>
            <p:nvPr/>
          </p:nvSpPr>
          <p:spPr>
            <a:xfrm>
              <a:off x="3425750" y="314877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74" name="Google Shape;474;p66"/>
            <p:cNvSpPr/>
            <p:nvPr/>
          </p:nvSpPr>
          <p:spPr>
            <a:xfrm>
              <a:off x="3425750" y="381290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475" name="Google Shape;475;p66"/>
            <p:cNvSpPr/>
            <p:nvPr/>
          </p:nvSpPr>
          <p:spPr>
            <a:xfrm>
              <a:off x="3425750" y="447702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grpSp>
      <p:sp>
        <p:nvSpPr>
          <p:cNvPr id="476" name="Google Shape;476;p66"/>
          <p:cNvSpPr/>
          <p:nvPr/>
        </p:nvSpPr>
        <p:spPr>
          <a:xfrm>
            <a:off x="1430625" y="2594075"/>
            <a:ext cx="1536000" cy="303600"/>
          </a:xfrm>
          <a:prstGeom prst="stripedRightArrow">
            <a:avLst>
              <a:gd fmla="val 42440" name="adj1"/>
              <a:gd fmla="val 48598" name="adj2"/>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6"/>
          <p:cNvSpPr/>
          <p:nvPr/>
        </p:nvSpPr>
        <p:spPr>
          <a:xfrm rot="-5400000">
            <a:off x="5119100" y="2669150"/>
            <a:ext cx="3396300" cy="370800"/>
          </a:xfrm>
          <a:prstGeom prst="roundRect">
            <a:avLst>
              <a:gd fmla="val 16667" name="adj"/>
            </a:avLst>
          </a:prstGeom>
          <a:solidFill>
            <a:srgbClr val="FFFFFF"/>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rgbClr val="3D85C6"/>
                </a:solidFill>
                <a:latin typeface="Courier New"/>
                <a:ea typeface="Courier New"/>
                <a:cs typeface="Courier New"/>
                <a:sym typeface="Courier New"/>
              </a:rPr>
              <a:t>Java Service Layer</a:t>
            </a:r>
            <a:endParaRPr b="1" i="1">
              <a:solidFill>
                <a:srgbClr val="3D85C6"/>
              </a:solidFill>
              <a:latin typeface="Courier New"/>
              <a:ea typeface="Courier New"/>
              <a:cs typeface="Courier New"/>
              <a:sym typeface="Courier New"/>
            </a:endParaRPr>
          </a:p>
        </p:txBody>
      </p:sp>
      <p:sp>
        <p:nvSpPr>
          <p:cNvPr id="478" name="Google Shape;478;p66"/>
          <p:cNvSpPr/>
          <p:nvPr/>
        </p:nvSpPr>
        <p:spPr>
          <a:xfrm>
            <a:off x="4341650" y="2594075"/>
            <a:ext cx="2175600" cy="303600"/>
          </a:xfrm>
          <a:prstGeom prst="stripedRightArrow">
            <a:avLst>
              <a:gd fmla="val 42440" name="adj1"/>
              <a:gd fmla="val 48598"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6"/>
          <p:cNvSpPr/>
          <p:nvPr/>
        </p:nvSpPr>
        <p:spPr>
          <a:xfrm>
            <a:off x="457850" y="788150"/>
            <a:ext cx="741600" cy="4159500"/>
          </a:xfrm>
          <a:prstGeom prst="rect">
            <a:avLst/>
          </a:pr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0" name="Google Shape;480;p66"/>
          <p:cNvGrpSpPr/>
          <p:nvPr/>
        </p:nvGrpSpPr>
        <p:grpSpPr>
          <a:xfrm>
            <a:off x="3567625" y="1467485"/>
            <a:ext cx="457850" cy="2883161"/>
            <a:chOff x="3567625" y="1467485"/>
            <a:chExt cx="457850" cy="2883161"/>
          </a:xfrm>
        </p:grpSpPr>
        <p:pic>
          <p:nvPicPr>
            <p:cNvPr id="481" name="Google Shape;481;p66"/>
            <p:cNvPicPr preferRelativeResize="0"/>
            <p:nvPr/>
          </p:nvPicPr>
          <p:blipFill>
            <a:blip r:embed="rId9">
              <a:alphaModFix/>
            </a:blip>
            <a:stretch>
              <a:fillRect/>
            </a:stretch>
          </p:blipFill>
          <p:spPr>
            <a:xfrm>
              <a:off x="3567625" y="4124010"/>
              <a:ext cx="457850" cy="226636"/>
            </a:xfrm>
            <a:prstGeom prst="rect">
              <a:avLst/>
            </a:prstGeom>
            <a:noFill/>
            <a:ln>
              <a:noFill/>
            </a:ln>
          </p:spPr>
        </p:pic>
        <p:pic>
          <p:nvPicPr>
            <p:cNvPr id="482" name="Google Shape;482;p66"/>
            <p:cNvPicPr preferRelativeResize="0"/>
            <p:nvPr/>
          </p:nvPicPr>
          <p:blipFill>
            <a:blip r:embed="rId9">
              <a:alphaModFix/>
            </a:blip>
            <a:stretch>
              <a:fillRect/>
            </a:stretch>
          </p:blipFill>
          <p:spPr>
            <a:xfrm>
              <a:off x="3567625" y="3470610"/>
              <a:ext cx="457850" cy="226636"/>
            </a:xfrm>
            <a:prstGeom prst="rect">
              <a:avLst/>
            </a:prstGeom>
            <a:noFill/>
            <a:ln>
              <a:noFill/>
            </a:ln>
          </p:spPr>
        </p:pic>
        <p:pic>
          <p:nvPicPr>
            <p:cNvPr id="483" name="Google Shape;483;p66"/>
            <p:cNvPicPr preferRelativeResize="0"/>
            <p:nvPr/>
          </p:nvPicPr>
          <p:blipFill>
            <a:blip r:embed="rId9">
              <a:alphaModFix/>
            </a:blip>
            <a:stretch>
              <a:fillRect/>
            </a:stretch>
          </p:blipFill>
          <p:spPr>
            <a:xfrm>
              <a:off x="3567625" y="2817210"/>
              <a:ext cx="457850" cy="226636"/>
            </a:xfrm>
            <a:prstGeom prst="rect">
              <a:avLst/>
            </a:prstGeom>
            <a:noFill/>
            <a:ln>
              <a:noFill/>
            </a:ln>
          </p:spPr>
        </p:pic>
        <p:pic>
          <p:nvPicPr>
            <p:cNvPr id="484" name="Google Shape;484;p66"/>
            <p:cNvPicPr preferRelativeResize="0"/>
            <p:nvPr/>
          </p:nvPicPr>
          <p:blipFill>
            <a:blip r:embed="rId9">
              <a:alphaModFix/>
            </a:blip>
            <a:stretch>
              <a:fillRect/>
            </a:stretch>
          </p:blipFill>
          <p:spPr>
            <a:xfrm>
              <a:off x="3567625" y="2163810"/>
              <a:ext cx="457850" cy="226636"/>
            </a:xfrm>
            <a:prstGeom prst="rect">
              <a:avLst/>
            </a:prstGeom>
            <a:noFill/>
            <a:ln>
              <a:noFill/>
            </a:ln>
          </p:spPr>
        </p:pic>
        <p:pic>
          <p:nvPicPr>
            <p:cNvPr id="485" name="Google Shape;485;p66"/>
            <p:cNvPicPr preferRelativeResize="0"/>
            <p:nvPr/>
          </p:nvPicPr>
          <p:blipFill>
            <a:blip r:embed="rId9">
              <a:alphaModFix/>
            </a:blip>
            <a:stretch>
              <a:fillRect/>
            </a:stretch>
          </p:blipFill>
          <p:spPr>
            <a:xfrm>
              <a:off x="3567625" y="1467485"/>
              <a:ext cx="457850" cy="226636"/>
            </a:xfrm>
            <a:prstGeom prst="rect">
              <a:avLst/>
            </a:prstGeom>
            <a:noFill/>
            <a:ln>
              <a:noFill/>
            </a:ln>
          </p:spPr>
        </p:pic>
      </p:grpSp>
      <p:cxnSp>
        <p:nvCxnSpPr>
          <p:cNvPr id="486" name="Google Shape;486;p66"/>
          <p:cNvCxnSpPr/>
          <p:nvPr/>
        </p:nvCxnSpPr>
        <p:spPr>
          <a:xfrm>
            <a:off x="1612275" y="955550"/>
            <a:ext cx="0" cy="3845400"/>
          </a:xfrm>
          <a:prstGeom prst="straightConnector1">
            <a:avLst/>
          </a:prstGeom>
          <a:noFill/>
          <a:ln cap="flat" cmpd="sng" w="9525">
            <a:solidFill>
              <a:schemeClr val="dk2"/>
            </a:solidFill>
            <a:prstDash val="dash"/>
            <a:round/>
            <a:headEnd len="med" w="med" type="none"/>
            <a:tailEnd len="med" w="med" type="none"/>
          </a:ln>
        </p:spPr>
      </p:cxnSp>
      <p:sp>
        <p:nvSpPr>
          <p:cNvPr id="487" name="Google Shape;487;p66"/>
          <p:cNvSpPr/>
          <p:nvPr/>
        </p:nvSpPr>
        <p:spPr>
          <a:xfrm>
            <a:off x="1430625" y="2594075"/>
            <a:ext cx="1536000" cy="303600"/>
          </a:xfrm>
          <a:prstGeom prst="stripedRightArrow">
            <a:avLst>
              <a:gd fmla="val 42440" name="adj1"/>
              <a:gd fmla="val 48598"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6"/>
          <p:cNvSpPr txBox="1"/>
          <p:nvPr/>
        </p:nvSpPr>
        <p:spPr>
          <a:xfrm rot="-5400000">
            <a:off x="1457050" y="1102138"/>
            <a:ext cx="6639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solidFill>
                  <a:srgbClr val="666666"/>
                </a:solidFill>
              </a:rPr>
              <a:t>Netflix AWS</a:t>
            </a:r>
            <a:endParaRPr i="1" sz="800">
              <a:solidFill>
                <a:srgbClr val="666666"/>
              </a:solidFill>
            </a:endParaRPr>
          </a:p>
        </p:txBody>
      </p:sp>
      <p:sp>
        <p:nvSpPr>
          <p:cNvPr id="489" name="Google Shape;489;p66"/>
          <p:cNvSpPr txBox="1"/>
          <p:nvPr/>
        </p:nvSpPr>
        <p:spPr>
          <a:xfrm>
            <a:off x="1506781" y="2897675"/>
            <a:ext cx="153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Device </a:t>
            </a:r>
            <a:endParaRPr i="1">
              <a:latin typeface="Consolas"/>
              <a:ea typeface="Consolas"/>
              <a:cs typeface="Consolas"/>
              <a:sym typeface="Consolas"/>
            </a:endParaRPr>
          </a:p>
          <a:p>
            <a:pPr indent="0" lvl="0" marL="0" rtl="0" algn="ctr">
              <a:spcBef>
                <a:spcPts val="0"/>
              </a:spcBef>
              <a:spcAft>
                <a:spcPts val="0"/>
              </a:spcAft>
              <a:buNone/>
            </a:pPr>
            <a:r>
              <a:rPr i="1" lang="en">
                <a:latin typeface="Consolas"/>
                <a:ea typeface="Consolas"/>
                <a:cs typeface="Consolas"/>
                <a:sym typeface="Consolas"/>
              </a:rPr>
              <a:t>to Server API</a:t>
            </a:r>
            <a:endParaRPr i="1">
              <a:latin typeface="Consolas"/>
              <a:ea typeface="Consolas"/>
              <a:cs typeface="Consolas"/>
              <a:sym typeface="Consolas"/>
            </a:endParaRPr>
          </a:p>
        </p:txBody>
      </p:sp>
      <p:sp>
        <p:nvSpPr>
          <p:cNvPr id="490" name="Google Shape;490;p66"/>
          <p:cNvSpPr txBox="1"/>
          <p:nvPr/>
        </p:nvSpPr>
        <p:spPr>
          <a:xfrm>
            <a:off x="4631606" y="2897675"/>
            <a:ext cx="153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a:p>
            <a:pPr indent="0" lvl="0" marL="0" rtl="0" algn="ctr">
              <a:spcBef>
                <a:spcPts val="0"/>
              </a:spcBef>
              <a:spcAft>
                <a:spcPts val="0"/>
              </a:spcAft>
              <a:buNone/>
            </a:pPr>
            <a:r>
              <a:rPr i="1" lang="en">
                <a:latin typeface="Consolas"/>
                <a:ea typeface="Consolas"/>
                <a:cs typeface="Consolas"/>
                <a:sym typeface="Consolas"/>
              </a:rPr>
              <a:t>to Core API</a:t>
            </a:r>
            <a:endParaRPr i="1">
              <a:latin typeface="Consolas"/>
              <a:ea typeface="Consolas"/>
              <a:cs typeface="Consolas"/>
              <a:sym typeface="Consola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cxnSp>
        <p:nvCxnSpPr>
          <p:cNvPr id="495" name="Google Shape;495;p67"/>
          <p:cNvCxnSpPr/>
          <p:nvPr/>
        </p:nvCxnSpPr>
        <p:spPr>
          <a:xfrm>
            <a:off x="1612275" y="955550"/>
            <a:ext cx="0" cy="3845400"/>
          </a:xfrm>
          <a:prstGeom prst="straightConnector1">
            <a:avLst/>
          </a:prstGeom>
          <a:noFill/>
          <a:ln cap="flat" cmpd="sng" w="9525">
            <a:solidFill>
              <a:schemeClr val="dk2"/>
            </a:solidFill>
            <a:prstDash val="dash"/>
            <a:round/>
            <a:headEnd len="med" w="med" type="none"/>
            <a:tailEnd len="med" w="med" type="none"/>
          </a:ln>
        </p:spPr>
      </p:cxnSp>
      <p:sp>
        <p:nvSpPr>
          <p:cNvPr id="496" name="Google Shape;496;p67"/>
          <p:cNvSpPr txBox="1"/>
          <p:nvPr/>
        </p:nvSpPr>
        <p:spPr>
          <a:xfrm>
            <a:off x="546025" y="1108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Edge </a:t>
            </a:r>
            <a:r>
              <a:rPr b="1" lang="en" sz="2200">
                <a:solidFill>
                  <a:srgbClr val="FF0000"/>
                </a:solidFill>
                <a:latin typeface="Proxima Nova"/>
                <a:ea typeface="Proxima Nova"/>
                <a:cs typeface="Proxima Nova"/>
                <a:sym typeface="Proxima Nova"/>
              </a:rPr>
              <a:t>API RE-Architecture</a:t>
            </a:r>
            <a:endParaRPr b="1" sz="2200">
              <a:solidFill>
                <a:srgbClr val="FF0000"/>
              </a:solidFill>
              <a:latin typeface="Proxima Nova"/>
              <a:ea typeface="Proxima Nova"/>
              <a:cs typeface="Proxima Nova"/>
              <a:sym typeface="Proxima Nova"/>
            </a:endParaRPr>
          </a:p>
        </p:txBody>
      </p:sp>
      <p:sp>
        <p:nvSpPr>
          <p:cNvPr id="497" name="Google Shape;497;p67"/>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grpSp>
        <p:nvGrpSpPr>
          <p:cNvPr id="498" name="Google Shape;498;p67"/>
          <p:cNvGrpSpPr/>
          <p:nvPr/>
        </p:nvGrpSpPr>
        <p:grpSpPr>
          <a:xfrm>
            <a:off x="5994823" y="788150"/>
            <a:ext cx="1462352" cy="4055625"/>
            <a:chOff x="3259825" y="764850"/>
            <a:chExt cx="2164203" cy="4055625"/>
          </a:xfrm>
        </p:grpSpPr>
        <p:sp>
          <p:nvSpPr>
            <p:cNvPr id="499" name="Google Shape;499;p67"/>
            <p:cNvSpPr/>
            <p:nvPr/>
          </p:nvSpPr>
          <p:spPr>
            <a:xfrm>
              <a:off x="3259825" y="975075"/>
              <a:ext cx="2164200" cy="3845400"/>
            </a:xfrm>
            <a:prstGeom prst="rect">
              <a:avLst/>
            </a:prstGeom>
            <a:solidFill>
              <a:srgbClr val="FFFFFF"/>
            </a:solidFill>
            <a:ln cap="flat" cmpd="sng" w="28575">
              <a:solidFill>
                <a:srgbClr val="CCCCCC"/>
              </a:solidFill>
              <a:prstDash val="solid"/>
              <a:round/>
              <a:headEnd len="sm" w="sm" type="none"/>
              <a:tailEnd len="sm" w="sm" type="none"/>
            </a:ln>
            <a:effectLst>
              <a:outerShdw blurRad="57150" rotWithShape="0" algn="bl" dir="3120000" dist="85725">
                <a:srgbClr val="B7B7B7">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500" name="Google Shape;500;p67"/>
            <p:cNvSpPr txBox="1"/>
            <p:nvPr/>
          </p:nvSpPr>
          <p:spPr>
            <a:xfrm>
              <a:off x="3259828" y="764850"/>
              <a:ext cx="2164200" cy="2244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B7B7B7"/>
                  </a:solidFill>
                  <a:latin typeface="Consolas"/>
                  <a:ea typeface="Consolas"/>
                  <a:cs typeface="Consolas"/>
                  <a:sym typeface="Consolas"/>
                </a:rPr>
                <a:t>API SERVER</a:t>
              </a:r>
              <a:endParaRPr b="1">
                <a:solidFill>
                  <a:srgbClr val="B7B7B7"/>
                </a:solidFill>
                <a:latin typeface="Consolas"/>
                <a:ea typeface="Consolas"/>
                <a:cs typeface="Consolas"/>
                <a:sym typeface="Consolas"/>
              </a:endParaRPr>
            </a:p>
          </p:txBody>
        </p:sp>
      </p:grpSp>
      <p:grpSp>
        <p:nvGrpSpPr>
          <p:cNvPr id="501" name="Google Shape;501;p67"/>
          <p:cNvGrpSpPr/>
          <p:nvPr/>
        </p:nvGrpSpPr>
        <p:grpSpPr>
          <a:xfrm>
            <a:off x="551950" y="1033883"/>
            <a:ext cx="544376" cy="3806317"/>
            <a:chOff x="551950" y="1033883"/>
            <a:chExt cx="544376" cy="3806317"/>
          </a:xfrm>
        </p:grpSpPr>
        <p:pic>
          <p:nvPicPr>
            <p:cNvPr id="502" name="Google Shape;502;p67"/>
            <p:cNvPicPr preferRelativeResize="0"/>
            <p:nvPr/>
          </p:nvPicPr>
          <p:blipFill>
            <a:blip r:embed="rId3">
              <a:alphaModFix amt="65000"/>
            </a:blip>
            <a:stretch>
              <a:fillRect/>
            </a:stretch>
          </p:blipFill>
          <p:spPr>
            <a:xfrm>
              <a:off x="551950" y="3778621"/>
              <a:ext cx="544376" cy="409260"/>
            </a:xfrm>
            <a:prstGeom prst="rect">
              <a:avLst/>
            </a:prstGeom>
            <a:noFill/>
            <a:ln>
              <a:noFill/>
            </a:ln>
          </p:spPr>
        </p:pic>
        <p:pic>
          <p:nvPicPr>
            <p:cNvPr id="503" name="Google Shape;503;p67"/>
            <p:cNvPicPr preferRelativeResize="0"/>
            <p:nvPr/>
          </p:nvPicPr>
          <p:blipFill>
            <a:blip r:embed="rId4">
              <a:alphaModFix amt="65000"/>
            </a:blip>
            <a:stretch>
              <a:fillRect/>
            </a:stretch>
          </p:blipFill>
          <p:spPr>
            <a:xfrm>
              <a:off x="669172" y="1033883"/>
              <a:ext cx="309931" cy="360915"/>
            </a:xfrm>
            <a:prstGeom prst="rect">
              <a:avLst/>
            </a:prstGeom>
            <a:noFill/>
            <a:ln>
              <a:noFill/>
            </a:ln>
          </p:spPr>
        </p:pic>
        <p:pic>
          <p:nvPicPr>
            <p:cNvPr id="504" name="Google Shape;504;p67"/>
            <p:cNvPicPr preferRelativeResize="0"/>
            <p:nvPr/>
          </p:nvPicPr>
          <p:blipFill>
            <a:blip r:embed="rId5">
              <a:alphaModFix amt="65000"/>
            </a:blip>
            <a:stretch>
              <a:fillRect/>
            </a:stretch>
          </p:blipFill>
          <p:spPr>
            <a:xfrm>
              <a:off x="642527" y="2405072"/>
              <a:ext cx="363222" cy="360913"/>
            </a:xfrm>
            <a:prstGeom prst="rect">
              <a:avLst/>
            </a:prstGeom>
            <a:noFill/>
            <a:ln>
              <a:noFill/>
            </a:ln>
          </p:spPr>
        </p:pic>
        <p:pic>
          <p:nvPicPr>
            <p:cNvPr id="505" name="Google Shape;505;p67"/>
            <p:cNvPicPr preferRelativeResize="0"/>
            <p:nvPr/>
          </p:nvPicPr>
          <p:blipFill>
            <a:blip r:embed="rId6">
              <a:alphaModFix amt="65000"/>
            </a:blip>
            <a:stretch>
              <a:fillRect/>
            </a:stretch>
          </p:blipFill>
          <p:spPr>
            <a:xfrm>
              <a:off x="608126" y="3055118"/>
              <a:ext cx="432023" cy="434370"/>
            </a:xfrm>
            <a:prstGeom prst="rect">
              <a:avLst/>
            </a:prstGeom>
            <a:noFill/>
            <a:ln>
              <a:noFill/>
            </a:ln>
          </p:spPr>
        </p:pic>
        <p:pic>
          <p:nvPicPr>
            <p:cNvPr descr="ios-icon.png" id="506" name="Google Shape;506;p67"/>
            <p:cNvPicPr preferRelativeResize="0"/>
            <p:nvPr/>
          </p:nvPicPr>
          <p:blipFill>
            <a:blip r:embed="rId7">
              <a:alphaModFix amt="65000"/>
            </a:blip>
            <a:stretch>
              <a:fillRect/>
            </a:stretch>
          </p:blipFill>
          <p:spPr>
            <a:xfrm>
              <a:off x="608127" y="1683930"/>
              <a:ext cx="432023" cy="432009"/>
            </a:xfrm>
            <a:prstGeom prst="rect">
              <a:avLst/>
            </a:prstGeom>
            <a:noFill/>
            <a:ln>
              <a:noFill/>
            </a:ln>
          </p:spPr>
        </p:pic>
        <p:pic>
          <p:nvPicPr>
            <p:cNvPr descr="tv-128.png" id="507" name="Google Shape;507;p67"/>
            <p:cNvPicPr preferRelativeResize="0"/>
            <p:nvPr/>
          </p:nvPicPr>
          <p:blipFill>
            <a:blip r:embed="rId8">
              <a:alphaModFix amt="65000"/>
            </a:blip>
            <a:stretch>
              <a:fillRect/>
            </a:stretch>
          </p:blipFill>
          <p:spPr>
            <a:xfrm>
              <a:off x="642539" y="4477014"/>
              <a:ext cx="363197" cy="363186"/>
            </a:xfrm>
            <a:prstGeom prst="rect">
              <a:avLst/>
            </a:prstGeom>
            <a:noFill/>
            <a:ln>
              <a:noFill/>
            </a:ln>
          </p:spPr>
        </p:pic>
      </p:grpSp>
      <p:grpSp>
        <p:nvGrpSpPr>
          <p:cNvPr id="508" name="Google Shape;508;p67"/>
          <p:cNvGrpSpPr/>
          <p:nvPr/>
        </p:nvGrpSpPr>
        <p:grpSpPr>
          <a:xfrm>
            <a:off x="3425750" y="1156400"/>
            <a:ext cx="741600" cy="3545025"/>
            <a:chOff x="3425750" y="1156400"/>
            <a:chExt cx="741600" cy="3545025"/>
          </a:xfrm>
        </p:grpSpPr>
        <p:sp>
          <p:nvSpPr>
            <p:cNvPr id="509" name="Google Shape;509;p67"/>
            <p:cNvSpPr/>
            <p:nvPr/>
          </p:nvSpPr>
          <p:spPr>
            <a:xfrm>
              <a:off x="3425750" y="115640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510" name="Google Shape;510;p67"/>
            <p:cNvSpPr/>
            <p:nvPr/>
          </p:nvSpPr>
          <p:spPr>
            <a:xfrm>
              <a:off x="3425750" y="182052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511" name="Google Shape;511;p67"/>
            <p:cNvSpPr/>
            <p:nvPr/>
          </p:nvSpPr>
          <p:spPr>
            <a:xfrm>
              <a:off x="3425750" y="248465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512" name="Google Shape;512;p67"/>
            <p:cNvSpPr/>
            <p:nvPr/>
          </p:nvSpPr>
          <p:spPr>
            <a:xfrm>
              <a:off x="3425750" y="314877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513" name="Google Shape;513;p67"/>
            <p:cNvSpPr/>
            <p:nvPr/>
          </p:nvSpPr>
          <p:spPr>
            <a:xfrm>
              <a:off x="3425750" y="3812900"/>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sp>
          <p:nvSpPr>
            <p:cNvPr id="514" name="Google Shape;514;p67"/>
            <p:cNvSpPr/>
            <p:nvPr/>
          </p:nvSpPr>
          <p:spPr>
            <a:xfrm>
              <a:off x="3425750" y="4477025"/>
              <a:ext cx="741600" cy="2244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bff</a:t>
              </a:r>
              <a:endParaRPr i="1">
                <a:latin typeface="Consolas"/>
                <a:ea typeface="Consolas"/>
                <a:cs typeface="Consolas"/>
                <a:sym typeface="Consolas"/>
              </a:endParaRPr>
            </a:p>
          </p:txBody>
        </p:sp>
      </p:grpSp>
      <p:sp>
        <p:nvSpPr>
          <p:cNvPr id="515" name="Google Shape;515;p67"/>
          <p:cNvSpPr/>
          <p:nvPr/>
        </p:nvSpPr>
        <p:spPr>
          <a:xfrm>
            <a:off x="1430625" y="2594075"/>
            <a:ext cx="1536000" cy="303600"/>
          </a:xfrm>
          <a:prstGeom prst="stripedRightArrow">
            <a:avLst>
              <a:gd fmla="val 42440" name="adj1"/>
              <a:gd fmla="val 48598"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7"/>
          <p:cNvSpPr/>
          <p:nvPr/>
        </p:nvSpPr>
        <p:spPr>
          <a:xfrm>
            <a:off x="4570250" y="2594075"/>
            <a:ext cx="1293000" cy="303600"/>
          </a:xfrm>
          <a:prstGeom prst="stripedRightArrow">
            <a:avLst>
              <a:gd fmla="val 42440" name="adj1"/>
              <a:gd fmla="val 48598"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7"/>
          <p:cNvSpPr/>
          <p:nvPr/>
        </p:nvSpPr>
        <p:spPr>
          <a:xfrm>
            <a:off x="457850" y="788150"/>
            <a:ext cx="741600" cy="4159500"/>
          </a:xfrm>
          <a:prstGeom prst="rect">
            <a:avLst/>
          </a:pr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67"/>
          <p:cNvPicPr preferRelativeResize="0"/>
          <p:nvPr/>
        </p:nvPicPr>
        <p:blipFill>
          <a:blip r:embed="rId9">
            <a:alphaModFix/>
          </a:blip>
          <a:stretch>
            <a:fillRect/>
          </a:stretch>
        </p:blipFill>
        <p:spPr>
          <a:xfrm>
            <a:off x="3425747" y="705748"/>
            <a:ext cx="741599" cy="251881"/>
          </a:xfrm>
          <a:prstGeom prst="rect">
            <a:avLst/>
          </a:prstGeom>
          <a:noFill/>
          <a:ln>
            <a:noFill/>
          </a:ln>
        </p:spPr>
      </p:pic>
      <p:grpSp>
        <p:nvGrpSpPr>
          <p:cNvPr id="519" name="Google Shape;519;p67"/>
          <p:cNvGrpSpPr/>
          <p:nvPr/>
        </p:nvGrpSpPr>
        <p:grpSpPr>
          <a:xfrm>
            <a:off x="3829138" y="1477325"/>
            <a:ext cx="544400" cy="2960988"/>
            <a:chOff x="3829138" y="1477325"/>
            <a:chExt cx="544400" cy="2960988"/>
          </a:xfrm>
        </p:grpSpPr>
        <p:pic>
          <p:nvPicPr>
            <p:cNvPr id="520" name="Google Shape;520;p67"/>
            <p:cNvPicPr preferRelativeResize="0"/>
            <p:nvPr/>
          </p:nvPicPr>
          <p:blipFill>
            <a:blip r:embed="rId10">
              <a:alphaModFix/>
            </a:blip>
            <a:stretch>
              <a:fillRect/>
            </a:stretch>
          </p:blipFill>
          <p:spPr>
            <a:xfrm>
              <a:off x="3829163" y="1477325"/>
              <a:ext cx="544375" cy="272188"/>
            </a:xfrm>
            <a:prstGeom prst="rect">
              <a:avLst/>
            </a:prstGeom>
            <a:noFill/>
            <a:ln>
              <a:noFill/>
            </a:ln>
          </p:spPr>
        </p:pic>
        <p:pic>
          <p:nvPicPr>
            <p:cNvPr id="521" name="Google Shape;521;p67"/>
            <p:cNvPicPr preferRelativeResize="0"/>
            <p:nvPr/>
          </p:nvPicPr>
          <p:blipFill>
            <a:blip r:embed="rId10">
              <a:alphaModFix/>
            </a:blip>
            <a:stretch>
              <a:fillRect/>
            </a:stretch>
          </p:blipFill>
          <p:spPr>
            <a:xfrm>
              <a:off x="3829163" y="2118350"/>
              <a:ext cx="544375" cy="272188"/>
            </a:xfrm>
            <a:prstGeom prst="rect">
              <a:avLst/>
            </a:prstGeom>
            <a:noFill/>
            <a:ln>
              <a:noFill/>
            </a:ln>
          </p:spPr>
        </p:pic>
        <p:pic>
          <p:nvPicPr>
            <p:cNvPr id="522" name="Google Shape;522;p67"/>
            <p:cNvPicPr preferRelativeResize="0"/>
            <p:nvPr/>
          </p:nvPicPr>
          <p:blipFill>
            <a:blip r:embed="rId10">
              <a:alphaModFix/>
            </a:blip>
            <a:stretch>
              <a:fillRect/>
            </a:stretch>
          </p:blipFill>
          <p:spPr>
            <a:xfrm>
              <a:off x="3829150" y="2800938"/>
              <a:ext cx="544375" cy="272188"/>
            </a:xfrm>
            <a:prstGeom prst="rect">
              <a:avLst/>
            </a:prstGeom>
            <a:noFill/>
            <a:ln>
              <a:noFill/>
            </a:ln>
          </p:spPr>
        </p:pic>
        <p:pic>
          <p:nvPicPr>
            <p:cNvPr id="523" name="Google Shape;523;p67"/>
            <p:cNvPicPr preferRelativeResize="0"/>
            <p:nvPr/>
          </p:nvPicPr>
          <p:blipFill>
            <a:blip r:embed="rId10">
              <a:alphaModFix/>
            </a:blip>
            <a:stretch>
              <a:fillRect/>
            </a:stretch>
          </p:blipFill>
          <p:spPr>
            <a:xfrm>
              <a:off x="3829138" y="3483525"/>
              <a:ext cx="544375" cy="272188"/>
            </a:xfrm>
            <a:prstGeom prst="rect">
              <a:avLst/>
            </a:prstGeom>
            <a:noFill/>
            <a:ln>
              <a:noFill/>
            </a:ln>
          </p:spPr>
        </p:pic>
        <p:pic>
          <p:nvPicPr>
            <p:cNvPr id="524" name="Google Shape;524;p67"/>
            <p:cNvPicPr preferRelativeResize="0"/>
            <p:nvPr/>
          </p:nvPicPr>
          <p:blipFill>
            <a:blip r:embed="rId10">
              <a:alphaModFix/>
            </a:blip>
            <a:stretch>
              <a:fillRect/>
            </a:stretch>
          </p:blipFill>
          <p:spPr>
            <a:xfrm>
              <a:off x="3829138" y="4166125"/>
              <a:ext cx="544375" cy="272188"/>
            </a:xfrm>
            <a:prstGeom prst="rect">
              <a:avLst/>
            </a:prstGeom>
            <a:noFill/>
            <a:ln>
              <a:noFill/>
            </a:ln>
          </p:spPr>
        </p:pic>
      </p:grpSp>
      <p:sp>
        <p:nvSpPr>
          <p:cNvPr id="525" name="Google Shape;525;p67"/>
          <p:cNvSpPr/>
          <p:nvPr/>
        </p:nvSpPr>
        <p:spPr>
          <a:xfrm rot="-5400000">
            <a:off x="5119100" y="2669150"/>
            <a:ext cx="3396300" cy="370800"/>
          </a:xfrm>
          <a:prstGeom prst="roundRect">
            <a:avLst>
              <a:gd fmla="val 16667" name="adj"/>
            </a:avLst>
          </a:prstGeom>
          <a:solidFill>
            <a:srgbClr val="FFFFFF"/>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rgbClr val="3D85C6"/>
                </a:solidFill>
                <a:latin typeface="Courier New"/>
                <a:ea typeface="Courier New"/>
                <a:cs typeface="Courier New"/>
                <a:sym typeface="Courier New"/>
              </a:rPr>
              <a:t>Java Service Layer</a:t>
            </a:r>
            <a:endParaRPr b="1" i="1">
              <a:solidFill>
                <a:srgbClr val="3D85C6"/>
              </a:solidFill>
              <a:latin typeface="Courier New"/>
              <a:ea typeface="Courier New"/>
              <a:cs typeface="Courier New"/>
              <a:sym typeface="Courier New"/>
            </a:endParaRPr>
          </a:p>
        </p:txBody>
      </p:sp>
      <p:sp>
        <p:nvSpPr>
          <p:cNvPr id="526" name="Google Shape;526;p67"/>
          <p:cNvSpPr txBox="1"/>
          <p:nvPr/>
        </p:nvSpPr>
        <p:spPr>
          <a:xfrm rot="-5400000">
            <a:off x="1457050" y="1102138"/>
            <a:ext cx="6639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solidFill>
                  <a:srgbClr val="666666"/>
                </a:solidFill>
              </a:rPr>
              <a:t>Netflix AWS</a:t>
            </a:r>
            <a:endParaRPr i="1" sz="800">
              <a:solidFill>
                <a:srgbClr val="666666"/>
              </a:solidFill>
            </a:endParaRPr>
          </a:p>
        </p:txBody>
      </p:sp>
      <p:grpSp>
        <p:nvGrpSpPr>
          <p:cNvPr id="527" name="Google Shape;527;p67"/>
          <p:cNvGrpSpPr/>
          <p:nvPr/>
        </p:nvGrpSpPr>
        <p:grpSpPr>
          <a:xfrm>
            <a:off x="969599" y="782200"/>
            <a:ext cx="2087325" cy="1644600"/>
            <a:chOff x="969599" y="782200"/>
            <a:chExt cx="2087325" cy="1644600"/>
          </a:xfrm>
        </p:grpSpPr>
        <p:sp>
          <p:nvSpPr>
            <p:cNvPr id="528" name="Google Shape;528;p67"/>
            <p:cNvSpPr/>
            <p:nvPr/>
          </p:nvSpPr>
          <p:spPr>
            <a:xfrm>
              <a:off x="1847624" y="1540300"/>
              <a:ext cx="1209300" cy="886500"/>
            </a:xfrm>
            <a:prstGeom prst="wedgeEllipseCallout">
              <a:avLst>
                <a:gd fmla="val -20833" name="adj1"/>
                <a:gd fmla="val 625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0000"/>
                  </a:solidFill>
                </a:rPr>
                <a:t>No Tests</a:t>
              </a:r>
              <a:endParaRPr b="1" sz="1200">
                <a:solidFill>
                  <a:srgbClr val="FF0000"/>
                </a:solidFill>
              </a:endParaRPr>
            </a:p>
          </p:txBody>
        </p:sp>
        <p:sp>
          <p:nvSpPr>
            <p:cNvPr id="529" name="Google Shape;529;p67"/>
            <p:cNvSpPr/>
            <p:nvPr/>
          </p:nvSpPr>
          <p:spPr>
            <a:xfrm>
              <a:off x="969599" y="782200"/>
              <a:ext cx="1147800" cy="758100"/>
            </a:xfrm>
            <a:prstGeom prst="wedgeEllipseCallout">
              <a:avLst>
                <a:gd fmla="val -46534" name="adj1"/>
                <a:gd fmla="val 74669"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0000"/>
                  </a:solidFill>
                </a:rPr>
                <a:t>Only </a:t>
              </a:r>
              <a:r>
                <a:rPr b="1" lang="en" sz="1200">
                  <a:solidFill>
                    <a:srgbClr val="FF0000"/>
                  </a:solidFill>
                </a:rPr>
                <a:t>UI Tests</a:t>
              </a:r>
              <a:endParaRPr b="1" sz="1200">
                <a:solidFill>
                  <a:srgbClr val="FF0000"/>
                </a:solidFill>
              </a:endParaRPr>
            </a:p>
          </p:txBody>
        </p:sp>
      </p:grpSp>
      <p:sp>
        <p:nvSpPr>
          <p:cNvPr id="530" name="Google Shape;530;p67"/>
          <p:cNvSpPr txBox="1"/>
          <p:nvPr/>
        </p:nvSpPr>
        <p:spPr>
          <a:xfrm>
            <a:off x="1582981" y="2897675"/>
            <a:ext cx="153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Device </a:t>
            </a:r>
            <a:endParaRPr i="1">
              <a:latin typeface="Consolas"/>
              <a:ea typeface="Consolas"/>
              <a:cs typeface="Consolas"/>
              <a:sym typeface="Consolas"/>
            </a:endParaRPr>
          </a:p>
          <a:p>
            <a:pPr indent="0" lvl="0" marL="0" rtl="0" algn="ctr">
              <a:spcBef>
                <a:spcPts val="0"/>
              </a:spcBef>
              <a:spcAft>
                <a:spcPts val="0"/>
              </a:spcAft>
              <a:buNone/>
            </a:pPr>
            <a:r>
              <a:rPr i="1" lang="en">
                <a:latin typeface="Consolas"/>
                <a:ea typeface="Consolas"/>
                <a:cs typeface="Consolas"/>
                <a:sym typeface="Consolas"/>
              </a:rPr>
              <a:t>to Server API</a:t>
            </a:r>
            <a:endParaRPr i="1">
              <a:latin typeface="Consolas"/>
              <a:ea typeface="Consolas"/>
              <a:cs typeface="Consolas"/>
              <a:sym typeface="Consolas"/>
            </a:endParaRPr>
          </a:p>
        </p:txBody>
      </p:sp>
      <p:grpSp>
        <p:nvGrpSpPr>
          <p:cNvPr id="531" name="Google Shape;531;p67"/>
          <p:cNvGrpSpPr/>
          <p:nvPr/>
        </p:nvGrpSpPr>
        <p:grpSpPr>
          <a:xfrm>
            <a:off x="4416181" y="1637350"/>
            <a:ext cx="1536000" cy="1747225"/>
            <a:chOff x="4416181" y="1637350"/>
            <a:chExt cx="1536000" cy="1747225"/>
          </a:xfrm>
        </p:grpSpPr>
        <p:grpSp>
          <p:nvGrpSpPr>
            <p:cNvPr id="532" name="Google Shape;532;p67"/>
            <p:cNvGrpSpPr/>
            <p:nvPr/>
          </p:nvGrpSpPr>
          <p:grpSpPr>
            <a:xfrm>
              <a:off x="4570250" y="1637350"/>
              <a:ext cx="1293000" cy="1260313"/>
              <a:chOff x="4570250" y="1637350"/>
              <a:chExt cx="1293000" cy="1260313"/>
            </a:xfrm>
          </p:grpSpPr>
          <p:sp>
            <p:nvSpPr>
              <p:cNvPr id="533" name="Google Shape;533;p67"/>
              <p:cNvSpPr/>
              <p:nvPr/>
            </p:nvSpPr>
            <p:spPr>
              <a:xfrm>
                <a:off x="4766300" y="1637350"/>
                <a:ext cx="868200" cy="668700"/>
              </a:xfrm>
              <a:prstGeom prst="wedgeRoundRectCallout">
                <a:avLst>
                  <a:gd fmla="val -20833" name="adj1"/>
                  <a:gd fmla="val 62500" name="adj2"/>
                  <a:gd fmla="val 0" name="adj3"/>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0000"/>
                    </a:solidFill>
                  </a:rPr>
                  <a:t>New Graph API</a:t>
                </a:r>
                <a:endParaRPr b="1" sz="1000">
                  <a:solidFill>
                    <a:srgbClr val="FF0000"/>
                  </a:solidFill>
                </a:endParaRPr>
              </a:p>
            </p:txBody>
          </p:sp>
          <p:sp>
            <p:nvSpPr>
              <p:cNvPr id="534" name="Google Shape;534;p67"/>
              <p:cNvSpPr/>
              <p:nvPr/>
            </p:nvSpPr>
            <p:spPr>
              <a:xfrm>
                <a:off x="4570250" y="2594063"/>
                <a:ext cx="1293000" cy="303600"/>
              </a:xfrm>
              <a:prstGeom prst="stripedRightArrow">
                <a:avLst>
                  <a:gd fmla="val 42440" name="adj1"/>
                  <a:gd fmla="val 48598"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5" name="Google Shape;535;p67"/>
            <p:cNvSpPr txBox="1"/>
            <p:nvPr/>
          </p:nvSpPr>
          <p:spPr>
            <a:xfrm>
              <a:off x="4416181" y="2897675"/>
              <a:ext cx="153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Consolas"/>
                  <a:ea typeface="Consolas"/>
                  <a:cs typeface="Consolas"/>
                  <a:sym typeface="Consolas"/>
                </a:rPr>
                <a:t>Server</a:t>
              </a:r>
              <a:r>
                <a:rPr i="1" lang="en">
                  <a:latin typeface="Consolas"/>
                  <a:ea typeface="Consolas"/>
                  <a:cs typeface="Consolas"/>
                  <a:sym typeface="Consolas"/>
                </a:rPr>
                <a:t> </a:t>
              </a:r>
              <a:endParaRPr i="1">
                <a:latin typeface="Consolas"/>
                <a:ea typeface="Consolas"/>
                <a:cs typeface="Consolas"/>
                <a:sym typeface="Consolas"/>
              </a:endParaRPr>
            </a:p>
            <a:p>
              <a:pPr indent="0" lvl="0" marL="0" rtl="0" algn="ctr">
                <a:spcBef>
                  <a:spcPts val="0"/>
                </a:spcBef>
                <a:spcAft>
                  <a:spcPts val="0"/>
                </a:spcAft>
                <a:buNone/>
              </a:pPr>
              <a:r>
                <a:rPr i="1" lang="en">
                  <a:latin typeface="Consolas"/>
                  <a:ea typeface="Consolas"/>
                  <a:cs typeface="Consolas"/>
                  <a:sym typeface="Consolas"/>
                </a:rPr>
                <a:t>to Server API</a:t>
              </a:r>
              <a:endParaRPr i="1">
                <a:latin typeface="Consolas"/>
                <a:ea typeface="Consolas"/>
                <a:cs typeface="Consolas"/>
                <a:sym typeface="Consolas"/>
              </a:endParaRPr>
            </a:p>
          </p:txBody>
        </p:sp>
      </p:grpSp>
      <p:sp>
        <p:nvSpPr>
          <p:cNvPr id="536" name="Google Shape;536;p67"/>
          <p:cNvSpPr/>
          <p:nvPr/>
        </p:nvSpPr>
        <p:spPr>
          <a:xfrm>
            <a:off x="1666125" y="3411550"/>
            <a:ext cx="1669734" cy="1644624"/>
          </a:xfrm>
          <a:prstGeom prst="irregularSeal1">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Billions of Requests</a:t>
            </a:r>
            <a:endParaRPr sz="1200"/>
          </a:p>
        </p:txBody>
      </p:sp>
    </p:spTree>
  </p:cSld>
  <p:clrMapOvr>
    <a:masterClrMapping/>
  </p:clrMapOvr>
  <mc:AlternateContent>
    <mc:Choice Requires="p14">
      <p:transition spd="med" p14:dur="600">
        <p:fad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4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300"/>
                                        <p:tgtEl>
                                          <p:spTgt spid="5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400"/>
                                        <p:tgtEl>
                                          <p:spTgt spid="5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41"/>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140" name="Google Shape;140;p41"/>
          <p:cNvPicPr preferRelativeResize="0"/>
          <p:nvPr/>
        </p:nvPicPr>
        <p:blipFill>
          <a:blip r:embed="rId3">
            <a:alphaModFix/>
          </a:blip>
          <a:stretch>
            <a:fillRect/>
          </a:stretch>
        </p:blipFill>
        <p:spPr>
          <a:xfrm>
            <a:off x="4922420" y="1023822"/>
            <a:ext cx="3865080" cy="909900"/>
          </a:xfrm>
          <a:prstGeom prst="rect">
            <a:avLst/>
          </a:prstGeom>
          <a:noFill/>
          <a:ln>
            <a:noFill/>
          </a:ln>
        </p:spPr>
      </p:pic>
      <p:pic>
        <p:nvPicPr>
          <p:cNvPr id="141" name="Google Shape;141;p41"/>
          <p:cNvPicPr preferRelativeResize="0"/>
          <p:nvPr/>
        </p:nvPicPr>
        <p:blipFill>
          <a:blip r:embed="rId4">
            <a:alphaModFix/>
          </a:blip>
          <a:stretch>
            <a:fillRect/>
          </a:stretch>
        </p:blipFill>
        <p:spPr>
          <a:xfrm>
            <a:off x="4922425" y="2742749"/>
            <a:ext cx="3865075" cy="1376926"/>
          </a:xfrm>
          <a:prstGeom prst="rect">
            <a:avLst/>
          </a:prstGeom>
          <a:noFill/>
          <a:ln>
            <a:noFill/>
          </a:ln>
        </p:spPr>
      </p:pic>
      <p:pic>
        <p:nvPicPr>
          <p:cNvPr id="142" name="Google Shape;142;p41"/>
          <p:cNvPicPr preferRelativeResize="0"/>
          <p:nvPr/>
        </p:nvPicPr>
        <p:blipFill>
          <a:blip r:embed="rId5">
            <a:alphaModFix/>
          </a:blip>
          <a:stretch>
            <a:fillRect/>
          </a:stretch>
        </p:blipFill>
        <p:spPr>
          <a:xfrm>
            <a:off x="637160" y="1023814"/>
            <a:ext cx="3227725" cy="3095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68"/>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Edge API Architecture - Evolution</a:t>
            </a:r>
            <a:endParaRPr b="1" sz="2200">
              <a:solidFill>
                <a:srgbClr val="FF0000"/>
              </a:solidFill>
              <a:latin typeface="Proxima Nova"/>
              <a:ea typeface="Proxima Nova"/>
              <a:cs typeface="Proxima Nova"/>
              <a:sym typeface="Proxima Nova"/>
            </a:endParaRPr>
          </a:p>
        </p:txBody>
      </p:sp>
      <p:sp>
        <p:nvSpPr>
          <p:cNvPr id="542" name="Google Shape;542;p68"/>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543" name="Google Shape;543;p68"/>
          <p:cNvPicPr preferRelativeResize="0"/>
          <p:nvPr/>
        </p:nvPicPr>
        <p:blipFill rotWithShape="1">
          <a:blip r:embed="rId3">
            <a:alphaModFix/>
          </a:blip>
          <a:srcRect b="11682" l="4069" r="1520" t="9009"/>
          <a:stretch/>
        </p:blipFill>
        <p:spPr>
          <a:xfrm>
            <a:off x="0" y="0"/>
            <a:ext cx="9143997" cy="5143501"/>
          </a:xfrm>
          <a:prstGeom prst="rect">
            <a:avLst/>
          </a:prstGeom>
          <a:noFill/>
          <a:ln>
            <a:noFill/>
          </a:ln>
        </p:spPr>
      </p:pic>
    </p:spTree>
  </p:cSld>
  <p:clrMapOvr>
    <a:masterClrMapping/>
  </p:clrMapOvr>
  <p:transition spd="med">
    <p:push dir="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69"/>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Essentially...</a:t>
            </a:r>
            <a:endParaRPr b="1" sz="2200">
              <a:solidFill>
                <a:srgbClr val="FF0000"/>
              </a:solidFill>
              <a:latin typeface="Proxima Nova"/>
              <a:ea typeface="Proxima Nova"/>
              <a:cs typeface="Proxima Nova"/>
              <a:sym typeface="Proxima Nova"/>
            </a:endParaRPr>
          </a:p>
        </p:txBody>
      </p:sp>
      <p:sp>
        <p:nvSpPr>
          <p:cNvPr id="549" name="Google Shape;549;p69"/>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550" name="Google Shape;550;p69"/>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70"/>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A few months in...</a:t>
            </a:r>
            <a:endParaRPr b="1" sz="2200">
              <a:solidFill>
                <a:srgbClr val="FF0000"/>
              </a:solidFill>
              <a:latin typeface="Proxima Nova"/>
              <a:ea typeface="Proxima Nova"/>
              <a:cs typeface="Proxima Nova"/>
              <a:sym typeface="Proxima Nova"/>
            </a:endParaRPr>
          </a:p>
        </p:txBody>
      </p:sp>
      <p:sp>
        <p:nvSpPr>
          <p:cNvPr id="556" name="Google Shape;556;p70"/>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557" name="Google Shape;557;p70"/>
          <p:cNvSpPr/>
          <p:nvPr/>
        </p:nvSpPr>
        <p:spPr>
          <a:xfrm>
            <a:off x="1353188" y="1872688"/>
            <a:ext cx="108000" cy="108000"/>
          </a:xfrm>
          <a:prstGeom prst="ellipse">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0"/>
          <p:cNvSpPr txBox="1"/>
          <p:nvPr/>
        </p:nvSpPr>
        <p:spPr>
          <a:xfrm>
            <a:off x="1180625" y="1413953"/>
            <a:ext cx="733200" cy="431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Dev Start</a:t>
            </a:r>
            <a:endParaRPr>
              <a:latin typeface="Consolas"/>
              <a:ea typeface="Consolas"/>
              <a:cs typeface="Consolas"/>
              <a:sym typeface="Consolas"/>
            </a:endParaRPr>
          </a:p>
        </p:txBody>
      </p:sp>
      <p:sp>
        <p:nvSpPr>
          <p:cNvPr id="559" name="Google Shape;559;p70"/>
          <p:cNvSpPr/>
          <p:nvPr/>
        </p:nvSpPr>
        <p:spPr>
          <a:xfrm>
            <a:off x="3211088" y="1872688"/>
            <a:ext cx="108000" cy="108000"/>
          </a:xfrm>
          <a:prstGeom prst="ellipse">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0" name="Google Shape;560;p70"/>
          <p:cNvCxnSpPr>
            <a:stCxn id="557" idx="6"/>
            <a:endCxn id="559" idx="2"/>
          </p:cNvCxnSpPr>
          <p:nvPr/>
        </p:nvCxnSpPr>
        <p:spPr>
          <a:xfrm>
            <a:off x="1461188" y="1926688"/>
            <a:ext cx="1749900" cy="0"/>
          </a:xfrm>
          <a:prstGeom prst="straightConnector1">
            <a:avLst/>
          </a:prstGeom>
          <a:noFill/>
          <a:ln cap="flat" cmpd="sng" w="38100">
            <a:solidFill>
              <a:srgbClr val="666666"/>
            </a:solidFill>
            <a:prstDash val="solid"/>
            <a:round/>
            <a:headEnd len="med" w="med" type="none"/>
            <a:tailEnd len="med" w="med" type="triangle"/>
          </a:ln>
        </p:spPr>
      </p:cxnSp>
      <p:cxnSp>
        <p:nvCxnSpPr>
          <p:cNvPr id="561" name="Google Shape;561;p70"/>
          <p:cNvCxnSpPr>
            <a:stCxn id="559" idx="6"/>
          </p:cNvCxnSpPr>
          <p:nvPr/>
        </p:nvCxnSpPr>
        <p:spPr>
          <a:xfrm>
            <a:off x="3319088" y="1926688"/>
            <a:ext cx="1219800" cy="0"/>
          </a:xfrm>
          <a:prstGeom prst="straightConnector1">
            <a:avLst/>
          </a:prstGeom>
          <a:noFill/>
          <a:ln cap="flat" cmpd="sng" w="38100">
            <a:solidFill>
              <a:srgbClr val="666666"/>
            </a:solidFill>
            <a:prstDash val="solid"/>
            <a:round/>
            <a:headEnd len="med" w="med" type="none"/>
            <a:tailEnd len="med" w="med" type="triangle"/>
          </a:ln>
        </p:spPr>
      </p:cxnSp>
      <p:cxnSp>
        <p:nvCxnSpPr>
          <p:cNvPr id="562" name="Google Shape;562;p70"/>
          <p:cNvCxnSpPr>
            <a:stCxn id="559" idx="4"/>
            <a:endCxn id="557" idx="4"/>
          </p:cNvCxnSpPr>
          <p:nvPr/>
        </p:nvCxnSpPr>
        <p:spPr>
          <a:xfrm rot="5400000">
            <a:off x="2335838" y="1052038"/>
            <a:ext cx="600" cy="1857900"/>
          </a:xfrm>
          <a:prstGeom prst="curvedConnector3">
            <a:avLst>
              <a:gd fmla="val 158489583" name="adj1"/>
            </a:avLst>
          </a:prstGeom>
          <a:noFill/>
          <a:ln cap="flat" cmpd="sng" w="9525">
            <a:solidFill>
              <a:srgbClr val="FF0000"/>
            </a:solidFill>
            <a:prstDash val="solid"/>
            <a:round/>
            <a:headEnd len="med" w="med" type="none"/>
            <a:tailEnd len="med" w="med" type="triangle"/>
          </a:ln>
        </p:spPr>
      </p:cxnSp>
      <p:sp>
        <p:nvSpPr>
          <p:cNvPr id="563" name="Google Shape;563;p70"/>
          <p:cNvSpPr/>
          <p:nvPr/>
        </p:nvSpPr>
        <p:spPr>
          <a:xfrm>
            <a:off x="4555588" y="1872688"/>
            <a:ext cx="108000" cy="108000"/>
          </a:xfrm>
          <a:prstGeom prst="ellipse">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4" name="Google Shape;564;p70"/>
          <p:cNvCxnSpPr/>
          <p:nvPr/>
        </p:nvCxnSpPr>
        <p:spPr>
          <a:xfrm>
            <a:off x="4695438" y="1926688"/>
            <a:ext cx="1219800" cy="0"/>
          </a:xfrm>
          <a:prstGeom prst="straightConnector1">
            <a:avLst/>
          </a:prstGeom>
          <a:noFill/>
          <a:ln cap="flat" cmpd="sng" w="38100">
            <a:solidFill>
              <a:srgbClr val="666666"/>
            </a:solidFill>
            <a:prstDash val="solid"/>
            <a:round/>
            <a:headEnd len="med" w="med" type="none"/>
            <a:tailEnd len="med" w="med" type="triangle"/>
          </a:ln>
        </p:spPr>
      </p:cxnSp>
      <p:sp>
        <p:nvSpPr>
          <p:cNvPr id="565" name="Google Shape;565;p70"/>
          <p:cNvSpPr/>
          <p:nvPr/>
        </p:nvSpPr>
        <p:spPr>
          <a:xfrm>
            <a:off x="5900088" y="1872688"/>
            <a:ext cx="108000" cy="108000"/>
          </a:xfrm>
          <a:prstGeom prst="ellipse">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6" name="Google Shape;566;p70"/>
          <p:cNvCxnSpPr>
            <a:stCxn id="563" idx="4"/>
            <a:endCxn id="557" idx="4"/>
          </p:cNvCxnSpPr>
          <p:nvPr/>
        </p:nvCxnSpPr>
        <p:spPr>
          <a:xfrm rot="5400000">
            <a:off x="3008038" y="379738"/>
            <a:ext cx="600" cy="3202500"/>
          </a:xfrm>
          <a:prstGeom prst="curvedConnector3">
            <a:avLst>
              <a:gd fmla="val 271131250" name="adj1"/>
            </a:avLst>
          </a:prstGeom>
          <a:noFill/>
          <a:ln cap="flat" cmpd="sng" w="9525">
            <a:solidFill>
              <a:srgbClr val="FF0000"/>
            </a:solidFill>
            <a:prstDash val="solid"/>
            <a:round/>
            <a:headEnd len="med" w="med" type="none"/>
            <a:tailEnd len="med" w="med" type="triangle"/>
          </a:ln>
        </p:spPr>
      </p:cxnSp>
      <p:sp>
        <p:nvSpPr>
          <p:cNvPr id="567" name="Google Shape;567;p70"/>
          <p:cNvSpPr/>
          <p:nvPr/>
        </p:nvSpPr>
        <p:spPr>
          <a:xfrm>
            <a:off x="5107075" y="1821350"/>
            <a:ext cx="218100" cy="2181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0"/>
          <p:cNvSpPr/>
          <p:nvPr/>
        </p:nvSpPr>
        <p:spPr>
          <a:xfrm>
            <a:off x="2525288" y="1872688"/>
            <a:ext cx="108000" cy="108000"/>
          </a:xfrm>
          <a:prstGeom prst="ellipse">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0"/>
          <p:cNvSpPr txBox="1"/>
          <p:nvPr/>
        </p:nvSpPr>
        <p:spPr>
          <a:xfrm>
            <a:off x="1772900" y="4110750"/>
            <a:ext cx="635400" cy="3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No Docs</a:t>
            </a:r>
            <a:endParaRPr>
              <a:latin typeface="Consolas"/>
              <a:ea typeface="Consolas"/>
              <a:cs typeface="Consolas"/>
              <a:sym typeface="Consolas"/>
            </a:endParaRPr>
          </a:p>
        </p:txBody>
      </p:sp>
      <p:cxnSp>
        <p:nvCxnSpPr>
          <p:cNvPr id="570" name="Google Shape;570;p70"/>
          <p:cNvCxnSpPr/>
          <p:nvPr/>
        </p:nvCxnSpPr>
        <p:spPr>
          <a:xfrm flipH="1">
            <a:off x="2090600" y="1926700"/>
            <a:ext cx="11400" cy="2184000"/>
          </a:xfrm>
          <a:prstGeom prst="straightConnector1">
            <a:avLst/>
          </a:prstGeom>
          <a:noFill/>
          <a:ln cap="flat" cmpd="sng" w="9525">
            <a:solidFill>
              <a:schemeClr val="dk2"/>
            </a:solidFill>
            <a:prstDash val="dot"/>
            <a:round/>
            <a:headEnd len="med" w="med" type="none"/>
            <a:tailEnd len="med" w="med" type="triangle"/>
          </a:ln>
        </p:spPr>
      </p:cxnSp>
      <p:sp>
        <p:nvSpPr>
          <p:cNvPr id="571" name="Google Shape;571;p70"/>
          <p:cNvSpPr txBox="1"/>
          <p:nvPr/>
        </p:nvSpPr>
        <p:spPr>
          <a:xfrm>
            <a:off x="2458700" y="4110750"/>
            <a:ext cx="733200" cy="3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Slow</a:t>
            </a:r>
            <a:r>
              <a:rPr lang="en">
                <a:latin typeface="Consolas"/>
                <a:ea typeface="Consolas"/>
                <a:cs typeface="Consolas"/>
                <a:sym typeface="Consolas"/>
              </a:rPr>
              <a:t> Tests</a:t>
            </a:r>
            <a:endParaRPr>
              <a:latin typeface="Consolas"/>
              <a:ea typeface="Consolas"/>
              <a:cs typeface="Consolas"/>
              <a:sym typeface="Consolas"/>
            </a:endParaRPr>
          </a:p>
        </p:txBody>
      </p:sp>
      <p:cxnSp>
        <p:nvCxnSpPr>
          <p:cNvPr id="572" name="Google Shape;572;p70"/>
          <p:cNvCxnSpPr/>
          <p:nvPr/>
        </p:nvCxnSpPr>
        <p:spPr>
          <a:xfrm flipH="1">
            <a:off x="2776400" y="1926700"/>
            <a:ext cx="11400" cy="2184000"/>
          </a:xfrm>
          <a:prstGeom prst="straightConnector1">
            <a:avLst/>
          </a:prstGeom>
          <a:noFill/>
          <a:ln cap="flat" cmpd="sng" w="9525">
            <a:solidFill>
              <a:schemeClr val="dk2"/>
            </a:solidFill>
            <a:prstDash val="dot"/>
            <a:round/>
            <a:headEnd len="med" w="med" type="none"/>
            <a:tailEnd len="med" w="med" type="triangle"/>
          </a:ln>
        </p:spPr>
      </p:cxnSp>
      <p:sp>
        <p:nvSpPr>
          <p:cNvPr id="573" name="Google Shape;573;p70"/>
          <p:cNvSpPr txBox="1"/>
          <p:nvPr/>
        </p:nvSpPr>
        <p:spPr>
          <a:xfrm>
            <a:off x="3251600" y="4110750"/>
            <a:ext cx="1206900" cy="3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Poor Test Coverage</a:t>
            </a:r>
            <a:endParaRPr>
              <a:latin typeface="Consolas"/>
              <a:ea typeface="Consolas"/>
              <a:cs typeface="Consolas"/>
              <a:sym typeface="Consolas"/>
            </a:endParaRPr>
          </a:p>
        </p:txBody>
      </p:sp>
      <p:cxnSp>
        <p:nvCxnSpPr>
          <p:cNvPr id="574" name="Google Shape;574;p70"/>
          <p:cNvCxnSpPr/>
          <p:nvPr/>
        </p:nvCxnSpPr>
        <p:spPr>
          <a:xfrm flipH="1">
            <a:off x="3855050" y="1926700"/>
            <a:ext cx="11400" cy="2184000"/>
          </a:xfrm>
          <a:prstGeom prst="straightConnector1">
            <a:avLst/>
          </a:prstGeom>
          <a:noFill/>
          <a:ln cap="flat" cmpd="sng" w="9525">
            <a:solidFill>
              <a:schemeClr val="dk2"/>
            </a:solidFill>
            <a:prstDash val="dot"/>
            <a:round/>
            <a:headEnd len="med" w="med" type="none"/>
            <a:tailEnd len="med" w="med" type="triangle"/>
          </a:ln>
        </p:spPr>
      </p:cxnSp>
      <p:sp>
        <p:nvSpPr>
          <p:cNvPr id="575" name="Google Shape;575;p70"/>
          <p:cNvSpPr txBox="1"/>
          <p:nvPr/>
        </p:nvSpPr>
        <p:spPr>
          <a:xfrm>
            <a:off x="2019825" y="1413953"/>
            <a:ext cx="1009800" cy="431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Dev Complete</a:t>
            </a:r>
            <a:endParaRPr>
              <a:latin typeface="Consolas"/>
              <a:ea typeface="Consolas"/>
              <a:cs typeface="Consolas"/>
              <a:sym typeface="Consolas"/>
            </a:endParaRPr>
          </a:p>
        </p:txBody>
      </p:sp>
      <p:sp>
        <p:nvSpPr>
          <p:cNvPr id="576" name="Google Shape;576;p70"/>
          <p:cNvSpPr txBox="1"/>
          <p:nvPr/>
        </p:nvSpPr>
        <p:spPr>
          <a:xfrm>
            <a:off x="3085250" y="1413953"/>
            <a:ext cx="1009800" cy="431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UI Testing</a:t>
            </a:r>
            <a:endParaRPr>
              <a:latin typeface="Consolas"/>
              <a:ea typeface="Consolas"/>
              <a:cs typeface="Consolas"/>
              <a:sym typeface="Consolas"/>
            </a:endParaRPr>
          </a:p>
        </p:txBody>
      </p:sp>
      <p:sp>
        <p:nvSpPr>
          <p:cNvPr id="577" name="Google Shape;577;p70"/>
          <p:cNvSpPr txBox="1"/>
          <p:nvPr/>
        </p:nvSpPr>
        <p:spPr>
          <a:xfrm>
            <a:off x="4067100" y="1413953"/>
            <a:ext cx="1009800" cy="431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Canary</a:t>
            </a:r>
            <a:endParaRPr>
              <a:latin typeface="Consolas"/>
              <a:ea typeface="Consolas"/>
              <a:cs typeface="Consolas"/>
              <a:sym typeface="Consolas"/>
            </a:endParaRPr>
          </a:p>
        </p:txBody>
      </p:sp>
      <p:sp>
        <p:nvSpPr>
          <p:cNvPr id="578" name="Google Shape;578;p70"/>
          <p:cNvSpPr txBox="1"/>
          <p:nvPr/>
        </p:nvSpPr>
        <p:spPr>
          <a:xfrm>
            <a:off x="5277550" y="1413950"/>
            <a:ext cx="1298700" cy="431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Production</a:t>
            </a:r>
            <a:endParaRPr>
              <a:latin typeface="Consolas"/>
              <a:ea typeface="Consolas"/>
              <a:cs typeface="Consolas"/>
              <a:sym typeface="Consola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71"/>
          <p:cNvSpPr/>
          <p:nvPr/>
        </p:nvSpPr>
        <p:spPr>
          <a:xfrm>
            <a:off x="3858850" y="2826650"/>
            <a:ext cx="1454100" cy="4176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1"/>
          <p:cNvSpPr/>
          <p:nvPr/>
        </p:nvSpPr>
        <p:spPr>
          <a:xfrm>
            <a:off x="4047100" y="2144225"/>
            <a:ext cx="1077600" cy="417600"/>
          </a:xfrm>
          <a:prstGeom prst="roundRect">
            <a:avLst>
              <a:gd fmla="val 16667" name="adj"/>
            </a:avLst>
          </a:prstGeom>
          <a:gradFill>
            <a:gsLst>
              <a:gs pos="0">
                <a:srgbClr val="FDECDB">
                  <a:alpha val="76920"/>
                </a:srgbClr>
              </a:gs>
              <a:gs pos="100000">
                <a:srgbClr val="F0A963">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1"/>
          <p:cNvSpPr/>
          <p:nvPr/>
        </p:nvSpPr>
        <p:spPr>
          <a:xfrm>
            <a:off x="4243300" y="1474225"/>
            <a:ext cx="685200" cy="341700"/>
          </a:xfrm>
          <a:prstGeom prst="roundRect">
            <a:avLst>
              <a:gd fmla="val 16667" name="adj"/>
            </a:avLst>
          </a:prstGeom>
          <a:gradFill>
            <a:gsLst>
              <a:gs pos="0">
                <a:srgbClr val="F5D0D0">
                  <a:alpha val="76920"/>
                </a:srgbClr>
              </a:gs>
              <a:gs pos="100000">
                <a:srgbClr val="D96868">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1"/>
          <p:cNvSpPr/>
          <p:nvPr/>
        </p:nvSpPr>
        <p:spPr>
          <a:xfrm>
            <a:off x="3621250" y="3498300"/>
            <a:ext cx="1929300" cy="417600"/>
          </a:xfrm>
          <a:prstGeom prst="roundRect">
            <a:avLst>
              <a:gd fmla="val 16667" name="adj"/>
            </a:avLst>
          </a:prstGeom>
          <a:gradFill>
            <a:gsLst>
              <a:gs pos="0">
                <a:srgbClr val="DCECD5">
                  <a:alpha val="76920"/>
                </a:srgbClr>
              </a:gs>
              <a:gs pos="100000">
                <a:srgbClr val="93BC81">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1"/>
          <p:cNvSpPr/>
          <p:nvPr/>
        </p:nvSpPr>
        <p:spPr>
          <a:xfrm>
            <a:off x="3367300" y="4168400"/>
            <a:ext cx="2437200" cy="417600"/>
          </a:xfrm>
          <a:prstGeom prst="roundRect">
            <a:avLst>
              <a:gd fmla="val 16667" name="adj"/>
            </a:avLst>
          </a:prstGeom>
          <a:gradFill>
            <a:gsLst>
              <a:gs pos="0">
                <a:srgbClr val="D4E5F5">
                  <a:alpha val="76920"/>
                </a:srgbClr>
              </a:gs>
              <a:gs pos="100000">
                <a:srgbClr val="70A4D5">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1"/>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Testing Strategy - Ideal</a:t>
            </a:r>
            <a:endParaRPr b="1" sz="2200">
              <a:solidFill>
                <a:srgbClr val="FF0000"/>
              </a:solidFill>
              <a:latin typeface="Proxima Nova"/>
              <a:ea typeface="Proxima Nova"/>
              <a:cs typeface="Proxima Nova"/>
              <a:sym typeface="Proxima Nova"/>
            </a:endParaRPr>
          </a:p>
        </p:txBody>
      </p:sp>
      <p:sp>
        <p:nvSpPr>
          <p:cNvPr id="589" name="Google Shape;589;p71"/>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cxnSp>
        <p:nvCxnSpPr>
          <p:cNvPr id="590" name="Google Shape;590;p71"/>
          <p:cNvCxnSpPr/>
          <p:nvPr/>
        </p:nvCxnSpPr>
        <p:spPr>
          <a:xfrm>
            <a:off x="2720975" y="4042925"/>
            <a:ext cx="3712800" cy="0"/>
          </a:xfrm>
          <a:prstGeom prst="straightConnector1">
            <a:avLst/>
          </a:prstGeom>
          <a:noFill/>
          <a:ln cap="flat" cmpd="sng" w="9525">
            <a:solidFill>
              <a:schemeClr val="dk2"/>
            </a:solidFill>
            <a:prstDash val="solid"/>
            <a:round/>
            <a:headEnd len="med" w="med" type="none"/>
            <a:tailEnd len="med" w="med" type="none"/>
          </a:ln>
        </p:spPr>
      </p:cxnSp>
      <p:cxnSp>
        <p:nvCxnSpPr>
          <p:cNvPr id="591" name="Google Shape;591;p71"/>
          <p:cNvCxnSpPr/>
          <p:nvPr/>
        </p:nvCxnSpPr>
        <p:spPr>
          <a:xfrm>
            <a:off x="2320650" y="4705798"/>
            <a:ext cx="4502700" cy="0"/>
          </a:xfrm>
          <a:prstGeom prst="straightConnector1">
            <a:avLst/>
          </a:prstGeom>
          <a:noFill/>
          <a:ln cap="flat" cmpd="sng" w="28575">
            <a:solidFill>
              <a:schemeClr val="dk2"/>
            </a:solidFill>
            <a:prstDash val="solid"/>
            <a:round/>
            <a:headEnd len="med" w="med" type="none"/>
            <a:tailEnd len="med" w="med" type="none"/>
          </a:ln>
        </p:spPr>
      </p:cxnSp>
      <p:cxnSp>
        <p:nvCxnSpPr>
          <p:cNvPr id="592" name="Google Shape;592;p71"/>
          <p:cNvCxnSpPr/>
          <p:nvPr/>
        </p:nvCxnSpPr>
        <p:spPr>
          <a:xfrm>
            <a:off x="3080825" y="3371275"/>
            <a:ext cx="2984400" cy="0"/>
          </a:xfrm>
          <a:prstGeom prst="straightConnector1">
            <a:avLst/>
          </a:prstGeom>
          <a:noFill/>
          <a:ln cap="flat" cmpd="sng" w="9525">
            <a:solidFill>
              <a:schemeClr val="dk2"/>
            </a:solidFill>
            <a:prstDash val="solid"/>
            <a:round/>
            <a:headEnd len="med" w="med" type="none"/>
            <a:tailEnd len="med" w="med" type="none"/>
          </a:ln>
        </p:spPr>
      </p:cxnSp>
      <p:cxnSp>
        <p:nvCxnSpPr>
          <p:cNvPr id="593" name="Google Shape;593;p71"/>
          <p:cNvCxnSpPr/>
          <p:nvPr/>
        </p:nvCxnSpPr>
        <p:spPr>
          <a:xfrm>
            <a:off x="3467025" y="2699600"/>
            <a:ext cx="2203200" cy="0"/>
          </a:xfrm>
          <a:prstGeom prst="straightConnector1">
            <a:avLst/>
          </a:prstGeom>
          <a:noFill/>
          <a:ln cap="flat" cmpd="sng" w="9525">
            <a:solidFill>
              <a:schemeClr val="dk2"/>
            </a:solidFill>
            <a:prstDash val="solid"/>
            <a:round/>
            <a:headEnd len="med" w="med" type="none"/>
            <a:tailEnd len="med" w="med" type="none"/>
          </a:ln>
        </p:spPr>
      </p:cxnSp>
      <p:cxnSp>
        <p:nvCxnSpPr>
          <p:cNvPr id="594" name="Google Shape;594;p71"/>
          <p:cNvCxnSpPr/>
          <p:nvPr/>
        </p:nvCxnSpPr>
        <p:spPr>
          <a:xfrm>
            <a:off x="3862025" y="2027950"/>
            <a:ext cx="1404300" cy="0"/>
          </a:xfrm>
          <a:prstGeom prst="straightConnector1">
            <a:avLst/>
          </a:prstGeom>
          <a:noFill/>
          <a:ln cap="flat" cmpd="sng" w="9525">
            <a:solidFill>
              <a:schemeClr val="dk2"/>
            </a:solidFill>
            <a:prstDash val="solid"/>
            <a:round/>
            <a:headEnd len="med" w="med" type="none"/>
            <a:tailEnd len="med" w="med" type="none"/>
          </a:ln>
        </p:spPr>
      </p:cxnSp>
      <p:cxnSp>
        <p:nvCxnSpPr>
          <p:cNvPr id="595" name="Google Shape;595;p71"/>
          <p:cNvCxnSpPr/>
          <p:nvPr/>
        </p:nvCxnSpPr>
        <p:spPr>
          <a:xfrm flipH="1" rot="10800000">
            <a:off x="2313250" y="797675"/>
            <a:ext cx="2261400" cy="3916500"/>
          </a:xfrm>
          <a:prstGeom prst="straightConnector1">
            <a:avLst/>
          </a:prstGeom>
          <a:noFill/>
          <a:ln cap="flat" cmpd="sng" w="28575">
            <a:solidFill>
              <a:schemeClr val="dk2"/>
            </a:solidFill>
            <a:prstDash val="solid"/>
            <a:round/>
            <a:headEnd len="med" w="med" type="none"/>
            <a:tailEnd len="med" w="med" type="none"/>
          </a:ln>
        </p:spPr>
      </p:cxnSp>
      <p:cxnSp>
        <p:nvCxnSpPr>
          <p:cNvPr id="596" name="Google Shape;596;p71"/>
          <p:cNvCxnSpPr/>
          <p:nvPr/>
        </p:nvCxnSpPr>
        <p:spPr>
          <a:xfrm rot="10800000">
            <a:off x="4580275" y="810525"/>
            <a:ext cx="2251800" cy="3900300"/>
          </a:xfrm>
          <a:prstGeom prst="straightConnector1">
            <a:avLst/>
          </a:prstGeom>
          <a:noFill/>
          <a:ln cap="flat" cmpd="sng" w="28575">
            <a:solidFill>
              <a:schemeClr val="dk2"/>
            </a:solidFill>
            <a:prstDash val="solid"/>
            <a:round/>
            <a:headEnd len="med" w="med" type="none"/>
            <a:tailEnd len="med" w="med" type="none"/>
          </a:ln>
        </p:spPr>
      </p:cxnSp>
      <p:grpSp>
        <p:nvGrpSpPr>
          <p:cNvPr id="597" name="Google Shape;597;p71"/>
          <p:cNvGrpSpPr/>
          <p:nvPr/>
        </p:nvGrpSpPr>
        <p:grpSpPr>
          <a:xfrm>
            <a:off x="4157225" y="1588700"/>
            <a:ext cx="857400" cy="2859275"/>
            <a:chOff x="4233425" y="1588700"/>
            <a:chExt cx="857400" cy="2859275"/>
          </a:xfrm>
        </p:grpSpPr>
        <p:sp>
          <p:nvSpPr>
            <p:cNvPr id="598" name="Google Shape;598;p71"/>
            <p:cNvSpPr txBox="1"/>
            <p:nvPr/>
          </p:nvSpPr>
          <p:spPr>
            <a:xfrm>
              <a:off x="4394375" y="1588700"/>
              <a:ext cx="5355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Manual</a:t>
              </a:r>
              <a:br>
                <a:rPr b="1" lang="en" sz="1000">
                  <a:latin typeface="Consolas"/>
                  <a:ea typeface="Consolas"/>
                  <a:cs typeface="Consolas"/>
                  <a:sym typeface="Consolas"/>
                </a:rPr>
              </a:br>
              <a:r>
                <a:rPr b="1" lang="en" sz="1000">
                  <a:latin typeface="Consolas"/>
                  <a:ea typeface="Consolas"/>
                  <a:cs typeface="Consolas"/>
                  <a:sym typeface="Consolas"/>
                </a:rPr>
                <a:t>Tests</a:t>
              </a:r>
              <a:endParaRPr b="1" sz="1000">
                <a:latin typeface="Consolas"/>
                <a:ea typeface="Consolas"/>
                <a:cs typeface="Consolas"/>
                <a:sym typeface="Consolas"/>
              </a:endParaRPr>
            </a:p>
          </p:txBody>
        </p:sp>
        <p:sp>
          <p:nvSpPr>
            <p:cNvPr id="599" name="Google Shape;599;p71"/>
            <p:cNvSpPr txBox="1"/>
            <p:nvPr/>
          </p:nvSpPr>
          <p:spPr>
            <a:xfrm>
              <a:off x="4293425" y="22501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End to End UI Tests</a:t>
              </a:r>
              <a:endParaRPr b="1" sz="1000">
                <a:latin typeface="Consolas"/>
                <a:ea typeface="Consolas"/>
                <a:cs typeface="Consolas"/>
                <a:sym typeface="Consolas"/>
              </a:endParaRPr>
            </a:p>
          </p:txBody>
        </p:sp>
        <p:sp>
          <p:nvSpPr>
            <p:cNvPr id="600" name="Google Shape;600;p71"/>
            <p:cNvSpPr txBox="1"/>
            <p:nvPr/>
          </p:nvSpPr>
          <p:spPr>
            <a:xfrm>
              <a:off x="4293425" y="29359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Functional Tests</a:t>
              </a:r>
              <a:endParaRPr b="1" sz="1000">
                <a:latin typeface="Consolas"/>
                <a:ea typeface="Consolas"/>
                <a:cs typeface="Consolas"/>
                <a:sym typeface="Consolas"/>
              </a:endParaRPr>
            </a:p>
          </p:txBody>
        </p:sp>
        <p:sp>
          <p:nvSpPr>
            <p:cNvPr id="601" name="Google Shape;601;p71"/>
            <p:cNvSpPr txBox="1"/>
            <p:nvPr/>
          </p:nvSpPr>
          <p:spPr>
            <a:xfrm>
              <a:off x="4233425" y="3621775"/>
              <a:ext cx="85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Integration Tests</a:t>
              </a:r>
              <a:endParaRPr b="1" sz="1000">
                <a:latin typeface="Consolas"/>
                <a:ea typeface="Consolas"/>
                <a:cs typeface="Consolas"/>
                <a:sym typeface="Consolas"/>
              </a:endParaRPr>
            </a:p>
          </p:txBody>
        </p:sp>
        <p:sp>
          <p:nvSpPr>
            <p:cNvPr id="602" name="Google Shape;602;p71"/>
            <p:cNvSpPr txBox="1"/>
            <p:nvPr/>
          </p:nvSpPr>
          <p:spPr>
            <a:xfrm>
              <a:off x="4293425" y="43075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Unit Tests</a:t>
              </a:r>
              <a:endParaRPr b="1" sz="1000">
                <a:latin typeface="Consolas"/>
                <a:ea typeface="Consolas"/>
                <a:cs typeface="Consolas"/>
                <a:sym typeface="Consolas"/>
              </a:endParaRPr>
            </a:p>
          </p:txBody>
        </p:sp>
      </p:grpSp>
      <p:sp>
        <p:nvSpPr>
          <p:cNvPr id="603" name="Google Shape;603;p71"/>
          <p:cNvSpPr/>
          <p:nvPr/>
        </p:nvSpPr>
        <p:spPr>
          <a:xfrm rot="-3392882">
            <a:off x="2535501" y="2576139"/>
            <a:ext cx="760833" cy="303784"/>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1"/>
          <p:cNvSpPr txBox="1"/>
          <p:nvPr/>
        </p:nvSpPr>
        <p:spPr>
          <a:xfrm>
            <a:off x="1351475" y="2270088"/>
            <a:ext cx="1197600" cy="60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Cost,</a:t>
            </a:r>
            <a:endParaRPr>
              <a:latin typeface="Consolas"/>
              <a:ea typeface="Consolas"/>
              <a:cs typeface="Consolas"/>
              <a:sym typeface="Consolas"/>
            </a:endParaRPr>
          </a:p>
          <a:p>
            <a:pPr indent="0" lvl="0" marL="0" rtl="0" algn="ctr">
              <a:spcBef>
                <a:spcPts val="0"/>
              </a:spcBef>
              <a:spcAft>
                <a:spcPts val="0"/>
              </a:spcAft>
              <a:buNone/>
            </a:pPr>
            <a:r>
              <a:rPr lang="en">
                <a:latin typeface="Consolas"/>
                <a:ea typeface="Consolas"/>
                <a:cs typeface="Consolas"/>
                <a:sym typeface="Consolas"/>
              </a:rPr>
              <a:t>Confidence</a:t>
            </a:r>
            <a:endParaRPr>
              <a:latin typeface="Consolas"/>
              <a:ea typeface="Consolas"/>
              <a:cs typeface="Consolas"/>
              <a:sym typeface="Consolas"/>
            </a:endParaRPr>
          </a:p>
        </p:txBody>
      </p:sp>
      <p:sp>
        <p:nvSpPr>
          <p:cNvPr id="605" name="Google Shape;605;p71"/>
          <p:cNvSpPr/>
          <p:nvPr/>
        </p:nvSpPr>
        <p:spPr>
          <a:xfrm rot="3460566">
            <a:off x="5800602" y="2576185"/>
            <a:ext cx="760793" cy="303949"/>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1"/>
          <p:cNvSpPr txBox="1"/>
          <p:nvPr/>
        </p:nvSpPr>
        <p:spPr>
          <a:xfrm>
            <a:off x="6588175" y="2169904"/>
            <a:ext cx="1454100" cy="8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Number, </a:t>
            </a:r>
            <a:endParaRPr>
              <a:latin typeface="Consolas"/>
              <a:ea typeface="Consolas"/>
              <a:cs typeface="Consolas"/>
              <a:sym typeface="Consolas"/>
            </a:endParaRPr>
          </a:p>
          <a:p>
            <a:pPr indent="0" lvl="0" marL="0" rtl="0" algn="ctr">
              <a:spcBef>
                <a:spcPts val="0"/>
              </a:spcBef>
              <a:spcAft>
                <a:spcPts val="0"/>
              </a:spcAft>
              <a:buNone/>
            </a:pPr>
            <a:r>
              <a:rPr lang="en">
                <a:latin typeface="Consolas"/>
                <a:ea typeface="Consolas"/>
                <a:cs typeface="Consolas"/>
                <a:sym typeface="Consolas"/>
              </a:rPr>
              <a:t>Speed</a:t>
            </a:r>
            <a:endParaRPr>
              <a:latin typeface="Consolas"/>
              <a:ea typeface="Consolas"/>
              <a:cs typeface="Consolas"/>
              <a:sym typeface="Consolas"/>
            </a:endParaRPr>
          </a:p>
          <a:p>
            <a:pPr indent="0" lvl="0" marL="0" rtl="0" algn="ctr">
              <a:spcBef>
                <a:spcPts val="0"/>
              </a:spcBef>
              <a:spcAft>
                <a:spcPts val="0"/>
              </a:spcAft>
              <a:buNone/>
            </a:pPr>
            <a:r>
              <a:rPr lang="en">
                <a:latin typeface="Consolas"/>
                <a:ea typeface="Consolas"/>
                <a:cs typeface="Consolas"/>
                <a:sym typeface="Consolas"/>
              </a:rPr>
              <a:t>Stability</a:t>
            </a:r>
            <a:endParaRPr>
              <a:latin typeface="Consolas"/>
              <a:ea typeface="Consolas"/>
              <a:cs typeface="Consolas"/>
              <a:sym typeface="Consola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sp>
        <p:nvSpPr>
          <p:cNvPr id="611" name="Google Shape;611;p72"/>
          <p:cNvSpPr/>
          <p:nvPr/>
        </p:nvSpPr>
        <p:spPr>
          <a:xfrm>
            <a:off x="1725250" y="2826650"/>
            <a:ext cx="1454100" cy="4176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2"/>
          <p:cNvSpPr/>
          <p:nvPr/>
        </p:nvSpPr>
        <p:spPr>
          <a:xfrm>
            <a:off x="1913500" y="2144225"/>
            <a:ext cx="1077600" cy="417600"/>
          </a:xfrm>
          <a:prstGeom prst="roundRect">
            <a:avLst>
              <a:gd fmla="val 16667" name="adj"/>
            </a:avLst>
          </a:prstGeom>
          <a:gradFill>
            <a:gsLst>
              <a:gs pos="0">
                <a:srgbClr val="FDECDB">
                  <a:alpha val="76920"/>
                </a:srgbClr>
              </a:gs>
              <a:gs pos="100000">
                <a:srgbClr val="F0A963">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2"/>
          <p:cNvSpPr/>
          <p:nvPr/>
        </p:nvSpPr>
        <p:spPr>
          <a:xfrm>
            <a:off x="2109700" y="1474225"/>
            <a:ext cx="685200" cy="341700"/>
          </a:xfrm>
          <a:prstGeom prst="roundRect">
            <a:avLst>
              <a:gd fmla="val 16667" name="adj"/>
            </a:avLst>
          </a:prstGeom>
          <a:gradFill>
            <a:gsLst>
              <a:gs pos="0">
                <a:srgbClr val="F5D0D0">
                  <a:alpha val="76920"/>
                </a:srgbClr>
              </a:gs>
              <a:gs pos="100000">
                <a:srgbClr val="D96868">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2"/>
          <p:cNvSpPr/>
          <p:nvPr/>
        </p:nvSpPr>
        <p:spPr>
          <a:xfrm>
            <a:off x="1487650" y="3498300"/>
            <a:ext cx="1929300" cy="417600"/>
          </a:xfrm>
          <a:prstGeom prst="roundRect">
            <a:avLst>
              <a:gd fmla="val 16667" name="adj"/>
            </a:avLst>
          </a:prstGeom>
          <a:gradFill>
            <a:gsLst>
              <a:gs pos="0">
                <a:srgbClr val="DCECD5">
                  <a:alpha val="76920"/>
                </a:srgbClr>
              </a:gs>
              <a:gs pos="100000">
                <a:srgbClr val="93BC81">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2"/>
          <p:cNvSpPr/>
          <p:nvPr/>
        </p:nvSpPr>
        <p:spPr>
          <a:xfrm>
            <a:off x="1233700" y="4168400"/>
            <a:ext cx="2437200" cy="417600"/>
          </a:xfrm>
          <a:prstGeom prst="roundRect">
            <a:avLst>
              <a:gd fmla="val 16667" name="adj"/>
            </a:avLst>
          </a:prstGeom>
          <a:gradFill>
            <a:gsLst>
              <a:gs pos="0">
                <a:srgbClr val="D4E5F5">
                  <a:alpha val="76920"/>
                </a:srgbClr>
              </a:gs>
              <a:gs pos="100000">
                <a:srgbClr val="70A4D5">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2"/>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Testing Strategy - Unit</a:t>
            </a:r>
            <a:endParaRPr b="1" sz="2200">
              <a:solidFill>
                <a:srgbClr val="FF0000"/>
              </a:solidFill>
              <a:latin typeface="Proxima Nova"/>
              <a:ea typeface="Proxima Nova"/>
              <a:cs typeface="Proxima Nova"/>
              <a:sym typeface="Proxima Nova"/>
            </a:endParaRPr>
          </a:p>
        </p:txBody>
      </p:sp>
      <p:sp>
        <p:nvSpPr>
          <p:cNvPr id="617" name="Google Shape;617;p72"/>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cxnSp>
        <p:nvCxnSpPr>
          <p:cNvPr id="618" name="Google Shape;618;p72"/>
          <p:cNvCxnSpPr/>
          <p:nvPr/>
        </p:nvCxnSpPr>
        <p:spPr>
          <a:xfrm>
            <a:off x="587375" y="4042925"/>
            <a:ext cx="3712800" cy="0"/>
          </a:xfrm>
          <a:prstGeom prst="straightConnector1">
            <a:avLst/>
          </a:prstGeom>
          <a:noFill/>
          <a:ln cap="flat" cmpd="sng" w="9525">
            <a:solidFill>
              <a:schemeClr val="dk2"/>
            </a:solidFill>
            <a:prstDash val="solid"/>
            <a:round/>
            <a:headEnd len="med" w="med" type="none"/>
            <a:tailEnd len="med" w="med" type="none"/>
          </a:ln>
        </p:spPr>
      </p:cxnSp>
      <p:cxnSp>
        <p:nvCxnSpPr>
          <p:cNvPr id="619" name="Google Shape;619;p72"/>
          <p:cNvCxnSpPr/>
          <p:nvPr/>
        </p:nvCxnSpPr>
        <p:spPr>
          <a:xfrm>
            <a:off x="187050" y="4705798"/>
            <a:ext cx="4502700" cy="0"/>
          </a:xfrm>
          <a:prstGeom prst="straightConnector1">
            <a:avLst/>
          </a:prstGeom>
          <a:noFill/>
          <a:ln cap="flat" cmpd="sng" w="28575">
            <a:solidFill>
              <a:schemeClr val="dk2"/>
            </a:solidFill>
            <a:prstDash val="solid"/>
            <a:round/>
            <a:headEnd len="med" w="med" type="none"/>
            <a:tailEnd len="med" w="med" type="none"/>
          </a:ln>
        </p:spPr>
      </p:cxnSp>
      <p:cxnSp>
        <p:nvCxnSpPr>
          <p:cNvPr id="620" name="Google Shape;620;p72"/>
          <p:cNvCxnSpPr/>
          <p:nvPr/>
        </p:nvCxnSpPr>
        <p:spPr>
          <a:xfrm>
            <a:off x="947225" y="3371275"/>
            <a:ext cx="2984400" cy="0"/>
          </a:xfrm>
          <a:prstGeom prst="straightConnector1">
            <a:avLst/>
          </a:prstGeom>
          <a:noFill/>
          <a:ln cap="flat" cmpd="sng" w="9525">
            <a:solidFill>
              <a:schemeClr val="dk2"/>
            </a:solidFill>
            <a:prstDash val="solid"/>
            <a:round/>
            <a:headEnd len="med" w="med" type="none"/>
            <a:tailEnd len="med" w="med" type="none"/>
          </a:ln>
        </p:spPr>
      </p:cxnSp>
      <p:cxnSp>
        <p:nvCxnSpPr>
          <p:cNvPr id="621" name="Google Shape;621;p72"/>
          <p:cNvCxnSpPr/>
          <p:nvPr/>
        </p:nvCxnSpPr>
        <p:spPr>
          <a:xfrm>
            <a:off x="1333425" y="2699600"/>
            <a:ext cx="2203200" cy="0"/>
          </a:xfrm>
          <a:prstGeom prst="straightConnector1">
            <a:avLst/>
          </a:prstGeom>
          <a:noFill/>
          <a:ln cap="flat" cmpd="sng" w="9525">
            <a:solidFill>
              <a:schemeClr val="dk2"/>
            </a:solidFill>
            <a:prstDash val="solid"/>
            <a:round/>
            <a:headEnd len="med" w="med" type="none"/>
            <a:tailEnd len="med" w="med" type="none"/>
          </a:ln>
        </p:spPr>
      </p:cxnSp>
      <p:cxnSp>
        <p:nvCxnSpPr>
          <p:cNvPr id="622" name="Google Shape;622;p72"/>
          <p:cNvCxnSpPr/>
          <p:nvPr/>
        </p:nvCxnSpPr>
        <p:spPr>
          <a:xfrm>
            <a:off x="1728425" y="2027950"/>
            <a:ext cx="1404300" cy="0"/>
          </a:xfrm>
          <a:prstGeom prst="straightConnector1">
            <a:avLst/>
          </a:prstGeom>
          <a:noFill/>
          <a:ln cap="flat" cmpd="sng" w="9525">
            <a:solidFill>
              <a:schemeClr val="dk2"/>
            </a:solidFill>
            <a:prstDash val="solid"/>
            <a:round/>
            <a:headEnd len="med" w="med" type="none"/>
            <a:tailEnd len="med" w="med" type="none"/>
          </a:ln>
        </p:spPr>
      </p:cxnSp>
      <p:cxnSp>
        <p:nvCxnSpPr>
          <p:cNvPr id="623" name="Google Shape;623;p72"/>
          <p:cNvCxnSpPr/>
          <p:nvPr/>
        </p:nvCxnSpPr>
        <p:spPr>
          <a:xfrm flipH="1" rot="10800000">
            <a:off x="179650" y="797675"/>
            <a:ext cx="2261400" cy="3916500"/>
          </a:xfrm>
          <a:prstGeom prst="straightConnector1">
            <a:avLst/>
          </a:prstGeom>
          <a:noFill/>
          <a:ln cap="flat" cmpd="sng" w="28575">
            <a:solidFill>
              <a:schemeClr val="dk2"/>
            </a:solidFill>
            <a:prstDash val="solid"/>
            <a:round/>
            <a:headEnd len="med" w="med" type="none"/>
            <a:tailEnd len="med" w="med" type="none"/>
          </a:ln>
        </p:spPr>
      </p:cxnSp>
      <p:cxnSp>
        <p:nvCxnSpPr>
          <p:cNvPr id="624" name="Google Shape;624;p72"/>
          <p:cNvCxnSpPr/>
          <p:nvPr/>
        </p:nvCxnSpPr>
        <p:spPr>
          <a:xfrm rot="10800000">
            <a:off x="2446675" y="810525"/>
            <a:ext cx="2251800" cy="3900300"/>
          </a:xfrm>
          <a:prstGeom prst="straightConnector1">
            <a:avLst/>
          </a:prstGeom>
          <a:noFill/>
          <a:ln cap="flat" cmpd="sng" w="28575">
            <a:solidFill>
              <a:schemeClr val="dk2"/>
            </a:solidFill>
            <a:prstDash val="solid"/>
            <a:round/>
            <a:headEnd len="med" w="med" type="none"/>
            <a:tailEnd len="med" w="med" type="none"/>
          </a:ln>
        </p:spPr>
      </p:cxnSp>
      <p:grpSp>
        <p:nvGrpSpPr>
          <p:cNvPr id="625" name="Google Shape;625;p72"/>
          <p:cNvGrpSpPr/>
          <p:nvPr/>
        </p:nvGrpSpPr>
        <p:grpSpPr>
          <a:xfrm>
            <a:off x="2023625" y="1588700"/>
            <a:ext cx="857400" cy="2859275"/>
            <a:chOff x="4233425" y="1588700"/>
            <a:chExt cx="857400" cy="2859275"/>
          </a:xfrm>
        </p:grpSpPr>
        <p:sp>
          <p:nvSpPr>
            <p:cNvPr id="626" name="Google Shape;626;p72"/>
            <p:cNvSpPr txBox="1"/>
            <p:nvPr/>
          </p:nvSpPr>
          <p:spPr>
            <a:xfrm>
              <a:off x="4394375" y="1588700"/>
              <a:ext cx="5355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Manual</a:t>
              </a:r>
              <a:br>
                <a:rPr b="1" lang="en" sz="1000">
                  <a:latin typeface="Consolas"/>
                  <a:ea typeface="Consolas"/>
                  <a:cs typeface="Consolas"/>
                  <a:sym typeface="Consolas"/>
                </a:rPr>
              </a:br>
              <a:r>
                <a:rPr b="1" lang="en" sz="1000">
                  <a:latin typeface="Consolas"/>
                  <a:ea typeface="Consolas"/>
                  <a:cs typeface="Consolas"/>
                  <a:sym typeface="Consolas"/>
                </a:rPr>
                <a:t>Tests</a:t>
              </a:r>
              <a:endParaRPr b="1" sz="1000">
                <a:latin typeface="Consolas"/>
                <a:ea typeface="Consolas"/>
                <a:cs typeface="Consolas"/>
                <a:sym typeface="Consolas"/>
              </a:endParaRPr>
            </a:p>
          </p:txBody>
        </p:sp>
        <p:sp>
          <p:nvSpPr>
            <p:cNvPr id="627" name="Google Shape;627;p72"/>
            <p:cNvSpPr txBox="1"/>
            <p:nvPr/>
          </p:nvSpPr>
          <p:spPr>
            <a:xfrm>
              <a:off x="4293425" y="22501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End to End UI Tests</a:t>
              </a:r>
              <a:endParaRPr b="1" sz="1000">
                <a:latin typeface="Consolas"/>
                <a:ea typeface="Consolas"/>
                <a:cs typeface="Consolas"/>
                <a:sym typeface="Consolas"/>
              </a:endParaRPr>
            </a:p>
          </p:txBody>
        </p:sp>
        <p:sp>
          <p:nvSpPr>
            <p:cNvPr id="628" name="Google Shape;628;p72"/>
            <p:cNvSpPr txBox="1"/>
            <p:nvPr/>
          </p:nvSpPr>
          <p:spPr>
            <a:xfrm>
              <a:off x="4293425" y="29359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Functional Tests</a:t>
              </a:r>
              <a:endParaRPr b="1" sz="1000">
                <a:latin typeface="Consolas"/>
                <a:ea typeface="Consolas"/>
                <a:cs typeface="Consolas"/>
                <a:sym typeface="Consolas"/>
              </a:endParaRPr>
            </a:p>
          </p:txBody>
        </p:sp>
        <p:sp>
          <p:nvSpPr>
            <p:cNvPr id="629" name="Google Shape;629;p72"/>
            <p:cNvSpPr txBox="1"/>
            <p:nvPr/>
          </p:nvSpPr>
          <p:spPr>
            <a:xfrm>
              <a:off x="4233425" y="3621775"/>
              <a:ext cx="85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Integration Tests</a:t>
              </a:r>
              <a:endParaRPr b="1" sz="1000">
                <a:latin typeface="Consolas"/>
                <a:ea typeface="Consolas"/>
                <a:cs typeface="Consolas"/>
                <a:sym typeface="Consolas"/>
              </a:endParaRPr>
            </a:p>
          </p:txBody>
        </p:sp>
        <p:sp>
          <p:nvSpPr>
            <p:cNvPr id="630" name="Google Shape;630;p72"/>
            <p:cNvSpPr txBox="1"/>
            <p:nvPr/>
          </p:nvSpPr>
          <p:spPr>
            <a:xfrm>
              <a:off x="4293425" y="43075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Unit Tests</a:t>
              </a:r>
              <a:endParaRPr b="1" sz="1000">
                <a:latin typeface="Consolas"/>
                <a:ea typeface="Consolas"/>
                <a:cs typeface="Consolas"/>
                <a:sym typeface="Consolas"/>
              </a:endParaRPr>
            </a:p>
          </p:txBody>
        </p:sp>
      </p:grpSp>
      <p:sp>
        <p:nvSpPr>
          <p:cNvPr id="631" name="Google Shape;631;p72"/>
          <p:cNvSpPr/>
          <p:nvPr/>
        </p:nvSpPr>
        <p:spPr>
          <a:xfrm>
            <a:off x="-1848900" y="739325"/>
            <a:ext cx="8265600" cy="3303600"/>
          </a:xfrm>
          <a:prstGeom prst="rect">
            <a:avLst/>
          </a:prstGeom>
          <a:solidFill>
            <a:srgbClr val="FFFFFF">
              <a:alpha val="7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2" name="Google Shape;632;p72"/>
          <p:cNvPicPr preferRelativeResize="0"/>
          <p:nvPr/>
        </p:nvPicPr>
        <p:blipFill>
          <a:blip r:embed="rId3">
            <a:alphaModFix/>
          </a:blip>
          <a:stretch>
            <a:fillRect/>
          </a:stretch>
        </p:blipFill>
        <p:spPr>
          <a:xfrm>
            <a:off x="5082682" y="1814700"/>
            <a:ext cx="2846375" cy="1850149"/>
          </a:xfrm>
          <a:prstGeom prst="rect">
            <a:avLst/>
          </a:prstGeom>
          <a:noFill/>
          <a:ln>
            <a:noFill/>
          </a:ln>
        </p:spPr>
      </p:pic>
      <p:sp>
        <p:nvSpPr>
          <p:cNvPr id="633" name="Google Shape;633;p72"/>
          <p:cNvSpPr txBox="1"/>
          <p:nvPr/>
        </p:nvSpPr>
        <p:spPr>
          <a:xfrm>
            <a:off x="5082750" y="1290550"/>
            <a:ext cx="2846400" cy="34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nsolas"/>
                <a:ea typeface="Consolas"/>
                <a:cs typeface="Consolas"/>
                <a:sym typeface="Consolas"/>
              </a:rPr>
              <a:t>BFFs - Translation Layers</a:t>
            </a:r>
            <a:endParaRPr b="1">
              <a:latin typeface="Consolas"/>
              <a:ea typeface="Consolas"/>
              <a:cs typeface="Consolas"/>
              <a:sym typeface="Consola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73"/>
          <p:cNvSpPr/>
          <p:nvPr/>
        </p:nvSpPr>
        <p:spPr>
          <a:xfrm>
            <a:off x="1725250" y="2826650"/>
            <a:ext cx="1454100" cy="4176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3"/>
          <p:cNvSpPr/>
          <p:nvPr/>
        </p:nvSpPr>
        <p:spPr>
          <a:xfrm>
            <a:off x="1913500" y="2144225"/>
            <a:ext cx="1077600" cy="417600"/>
          </a:xfrm>
          <a:prstGeom prst="roundRect">
            <a:avLst>
              <a:gd fmla="val 16667" name="adj"/>
            </a:avLst>
          </a:prstGeom>
          <a:gradFill>
            <a:gsLst>
              <a:gs pos="0">
                <a:srgbClr val="FDECDB">
                  <a:alpha val="76920"/>
                </a:srgbClr>
              </a:gs>
              <a:gs pos="100000">
                <a:srgbClr val="F0A963">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3"/>
          <p:cNvSpPr/>
          <p:nvPr/>
        </p:nvSpPr>
        <p:spPr>
          <a:xfrm>
            <a:off x="2109700" y="1474225"/>
            <a:ext cx="685200" cy="341700"/>
          </a:xfrm>
          <a:prstGeom prst="roundRect">
            <a:avLst>
              <a:gd fmla="val 16667" name="adj"/>
            </a:avLst>
          </a:prstGeom>
          <a:gradFill>
            <a:gsLst>
              <a:gs pos="0">
                <a:srgbClr val="F5D0D0">
                  <a:alpha val="76920"/>
                </a:srgbClr>
              </a:gs>
              <a:gs pos="100000">
                <a:srgbClr val="D96868">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3"/>
          <p:cNvSpPr/>
          <p:nvPr/>
        </p:nvSpPr>
        <p:spPr>
          <a:xfrm>
            <a:off x="1487650" y="3498300"/>
            <a:ext cx="1929300" cy="417600"/>
          </a:xfrm>
          <a:prstGeom prst="roundRect">
            <a:avLst>
              <a:gd fmla="val 16667" name="adj"/>
            </a:avLst>
          </a:prstGeom>
          <a:gradFill>
            <a:gsLst>
              <a:gs pos="0">
                <a:srgbClr val="DCECD5">
                  <a:alpha val="76920"/>
                </a:srgbClr>
              </a:gs>
              <a:gs pos="100000">
                <a:srgbClr val="93BC81">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3"/>
          <p:cNvSpPr/>
          <p:nvPr/>
        </p:nvSpPr>
        <p:spPr>
          <a:xfrm>
            <a:off x="2087975" y="4165563"/>
            <a:ext cx="685200" cy="417600"/>
          </a:xfrm>
          <a:prstGeom prst="roundRect">
            <a:avLst>
              <a:gd fmla="val 16667" name="adj"/>
            </a:avLst>
          </a:prstGeom>
          <a:gradFill>
            <a:gsLst>
              <a:gs pos="0">
                <a:srgbClr val="D4E5F5">
                  <a:alpha val="76920"/>
                </a:srgbClr>
              </a:gs>
              <a:gs pos="100000">
                <a:srgbClr val="70A4D5">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3"/>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Testing Strategy - Integration</a:t>
            </a:r>
            <a:endParaRPr b="1" sz="2200">
              <a:solidFill>
                <a:srgbClr val="FF0000"/>
              </a:solidFill>
              <a:latin typeface="Proxima Nova"/>
              <a:ea typeface="Proxima Nova"/>
              <a:cs typeface="Proxima Nova"/>
              <a:sym typeface="Proxima Nova"/>
            </a:endParaRPr>
          </a:p>
        </p:txBody>
      </p:sp>
      <p:sp>
        <p:nvSpPr>
          <p:cNvPr id="644" name="Google Shape;644;p73"/>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cxnSp>
        <p:nvCxnSpPr>
          <p:cNvPr id="645" name="Google Shape;645;p73"/>
          <p:cNvCxnSpPr/>
          <p:nvPr/>
        </p:nvCxnSpPr>
        <p:spPr>
          <a:xfrm>
            <a:off x="587375" y="4042925"/>
            <a:ext cx="3712800" cy="0"/>
          </a:xfrm>
          <a:prstGeom prst="straightConnector1">
            <a:avLst/>
          </a:prstGeom>
          <a:noFill/>
          <a:ln cap="flat" cmpd="sng" w="9525">
            <a:solidFill>
              <a:schemeClr val="dk2"/>
            </a:solidFill>
            <a:prstDash val="solid"/>
            <a:round/>
            <a:headEnd len="med" w="med" type="none"/>
            <a:tailEnd len="med" w="med" type="none"/>
          </a:ln>
        </p:spPr>
      </p:cxnSp>
      <p:cxnSp>
        <p:nvCxnSpPr>
          <p:cNvPr id="646" name="Google Shape;646;p73"/>
          <p:cNvCxnSpPr/>
          <p:nvPr/>
        </p:nvCxnSpPr>
        <p:spPr>
          <a:xfrm>
            <a:off x="187050" y="4705798"/>
            <a:ext cx="4502700" cy="0"/>
          </a:xfrm>
          <a:prstGeom prst="straightConnector1">
            <a:avLst/>
          </a:prstGeom>
          <a:noFill/>
          <a:ln cap="flat" cmpd="sng" w="28575">
            <a:solidFill>
              <a:schemeClr val="dk2"/>
            </a:solidFill>
            <a:prstDash val="solid"/>
            <a:round/>
            <a:headEnd len="med" w="med" type="none"/>
            <a:tailEnd len="med" w="med" type="none"/>
          </a:ln>
        </p:spPr>
      </p:cxnSp>
      <p:cxnSp>
        <p:nvCxnSpPr>
          <p:cNvPr id="647" name="Google Shape;647;p73"/>
          <p:cNvCxnSpPr/>
          <p:nvPr/>
        </p:nvCxnSpPr>
        <p:spPr>
          <a:xfrm>
            <a:off x="947225" y="3371275"/>
            <a:ext cx="2984400" cy="0"/>
          </a:xfrm>
          <a:prstGeom prst="straightConnector1">
            <a:avLst/>
          </a:prstGeom>
          <a:noFill/>
          <a:ln cap="flat" cmpd="sng" w="9525">
            <a:solidFill>
              <a:schemeClr val="dk2"/>
            </a:solidFill>
            <a:prstDash val="solid"/>
            <a:round/>
            <a:headEnd len="med" w="med" type="none"/>
            <a:tailEnd len="med" w="med" type="none"/>
          </a:ln>
        </p:spPr>
      </p:cxnSp>
      <p:cxnSp>
        <p:nvCxnSpPr>
          <p:cNvPr id="648" name="Google Shape;648;p73"/>
          <p:cNvCxnSpPr/>
          <p:nvPr/>
        </p:nvCxnSpPr>
        <p:spPr>
          <a:xfrm>
            <a:off x="1333425" y="2699600"/>
            <a:ext cx="2203200" cy="0"/>
          </a:xfrm>
          <a:prstGeom prst="straightConnector1">
            <a:avLst/>
          </a:prstGeom>
          <a:noFill/>
          <a:ln cap="flat" cmpd="sng" w="9525">
            <a:solidFill>
              <a:schemeClr val="dk2"/>
            </a:solidFill>
            <a:prstDash val="solid"/>
            <a:round/>
            <a:headEnd len="med" w="med" type="none"/>
            <a:tailEnd len="med" w="med" type="none"/>
          </a:ln>
        </p:spPr>
      </p:cxnSp>
      <p:cxnSp>
        <p:nvCxnSpPr>
          <p:cNvPr id="649" name="Google Shape;649;p73"/>
          <p:cNvCxnSpPr/>
          <p:nvPr/>
        </p:nvCxnSpPr>
        <p:spPr>
          <a:xfrm>
            <a:off x="1728425" y="2027950"/>
            <a:ext cx="1404300" cy="0"/>
          </a:xfrm>
          <a:prstGeom prst="straightConnector1">
            <a:avLst/>
          </a:prstGeom>
          <a:noFill/>
          <a:ln cap="flat" cmpd="sng" w="9525">
            <a:solidFill>
              <a:schemeClr val="dk2"/>
            </a:solidFill>
            <a:prstDash val="solid"/>
            <a:round/>
            <a:headEnd len="med" w="med" type="none"/>
            <a:tailEnd len="med" w="med" type="none"/>
          </a:ln>
        </p:spPr>
      </p:cxnSp>
      <p:cxnSp>
        <p:nvCxnSpPr>
          <p:cNvPr id="650" name="Google Shape;650;p73"/>
          <p:cNvCxnSpPr/>
          <p:nvPr/>
        </p:nvCxnSpPr>
        <p:spPr>
          <a:xfrm flipH="1" rot="10800000">
            <a:off x="179650" y="797675"/>
            <a:ext cx="2261400" cy="3916500"/>
          </a:xfrm>
          <a:prstGeom prst="straightConnector1">
            <a:avLst/>
          </a:prstGeom>
          <a:noFill/>
          <a:ln cap="flat" cmpd="sng" w="28575">
            <a:solidFill>
              <a:schemeClr val="dk2"/>
            </a:solidFill>
            <a:prstDash val="solid"/>
            <a:round/>
            <a:headEnd len="med" w="med" type="none"/>
            <a:tailEnd len="med" w="med" type="none"/>
          </a:ln>
        </p:spPr>
      </p:cxnSp>
      <p:cxnSp>
        <p:nvCxnSpPr>
          <p:cNvPr id="651" name="Google Shape;651;p73"/>
          <p:cNvCxnSpPr/>
          <p:nvPr/>
        </p:nvCxnSpPr>
        <p:spPr>
          <a:xfrm rot="10800000">
            <a:off x="2446675" y="810525"/>
            <a:ext cx="2251800" cy="3900300"/>
          </a:xfrm>
          <a:prstGeom prst="straightConnector1">
            <a:avLst/>
          </a:prstGeom>
          <a:noFill/>
          <a:ln cap="flat" cmpd="sng" w="28575">
            <a:solidFill>
              <a:schemeClr val="dk2"/>
            </a:solidFill>
            <a:prstDash val="solid"/>
            <a:round/>
            <a:headEnd len="med" w="med" type="none"/>
            <a:tailEnd len="med" w="med" type="none"/>
          </a:ln>
        </p:spPr>
      </p:cxnSp>
      <p:grpSp>
        <p:nvGrpSpPr>
          <p:cNvPr id="652" name="Google Shape;652;p73"/>
          <p:cNvGrpSpPr/>
          <p:nvPr/>
        </p:nvGrpSpPr>
        <p:grpSpPr>
          <a:xfrm>
            <a:off x="2023600" y="1605813"/>
            <a:ext cx="857400" cy="2859275"/>
            <a:chOff x="4233425" y="1588700"/>
            <a:chExt cx="857400" cy="2859275"/>
          </a:xfrm>
        </p:grpSpPr>
        <p:sp>
          <p:nvSpPr>
            <p:cNvPr id="653" name="Google Shape;653;p73"/>
            <p:cNvSpPr txBox="1"/>
            <p:nvPr/>
          </p:nvSpPr>
          <p:spPr>
            <a:xfrm>
              <a:off x="4394375" y="1588700"/>
              <a:ext cx="5355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Manual</a:t>
              </a:r>
              <a:br>
                <a:rPr b="1" lang="en" sz="1000">
                  <a:latin typeface="Consolas"/>
                  <a:ea typeface="Consolas"/>
                  <a:cs typeface="Consolas"/>
                  <a:sym typeface="Consolas"/>
                </a:rPr>
              </a:br>
              <a:r>
                <a:rPr b="1" lang="en" sz="1000">
                  <a:latin typeface="Consolas"/>
                  <a:ea typeface="Consolas"/>
                  <a:cs typeface="Consolas"/>
                  <a:sym typeface="Consolas"/>
                </a:rPr>
                <a:t>Tests</a:t>
              </a:r>
              <a:endParaRPr b="1" sz="1000">
                <a:latin typeface="Consolas"/>
                <a:ea typeface="Consolas"/>
                <a:cs typeface="Consolas"/>
                <a:sym typeface="Consolas"/>
              </a:endParaRPr>
            </a:p>
          </p:txBody>
        </p:sp>
        <p:sp>
          <p:nvSpPr>
            <p:cNvPr id="654" name="Google Shape;654;p73"/>
            <p:cNvSpPr txBox="1"/>
            <p:nvPr/>
          </p:nvSpPr>
          <p:spPr>
            <a:xfrm>
              <a:off x="4293425" y="22501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End to End UI Tests</a:t>
              </a:r>
              <a:endParaRPr b="1" sz="1000">
                <a:latin typeface="Consolas"/>
                <a:ea typeface="Consolas"/>
                <a:cs typeface="Consolas"/>
                <a:sym typeface="Consolas"/>
              </a:endParaRPr>
            </a:p>
          </p:txBody>
        </p:sp>
        <p:sp>
          <p:nvSpPr>
            <p:cNvPr id="655" name="Google Shape;655;p73"/>
            <p:cNvSpPr txBox="1"/>
            <p:nvPr/>
          </p:nvSpPr>
          <p:spPr>
            <a:xfrm>
              <a:off x="4293425" y="29359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Functional Tests</a:t>
              </a:r>
              <a:endParaRPr b="1" sz="1000">
                <a:latin typeface="Consolas"/>
                <a:ea typeface="Consolas"/>
                <a:cs typeface="Consolas"/>
                <a:sym typeface="Consolas"/>
              </a:endParaRPr>
            </a:p>
          </p:txBody>
        </p:sp>
        <p:sp>
          <p:nvSpPr>
            <p:cNvPr id="656" name="Google Shape;656;p73"/>
            <p:cNvSpPr txBox="1"/>
            <p:nvPr/>
          </p:nvSpPr>
          <p:spPr>
            <a:xfrm>
              <a:off x="4233425" y="3621775"/>
              <a:ext cx="85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Integration Tests</a:t>
              </a:r>
              <a:endParaRPr b="1" sz="1000">
                <a:latin typeface="Consolas"/>
                <a:ea typeface="Consolas"/>
                <a:cs typeface="Consolas"/>
                <a:sym typeface="Consolas"/>
              </a:endParaRPr>
            </a:p>
          </p:txBody>
        </p:sp>
        <p:sp>
          <p:nvSpPr>
            <p:cNvPr id="657" name="Google Shape;657;p73"/>
            <p:cNvSpPr txBox="1"/>
            <p:nvPr/>
          </p:nvSpPr>
          <p:spPr>
            <a:xfrm>
              <a:off x="4293425" y="43075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Unit </a:t>
              </a:r>
              <a:endParaRPr b="1" sz="1000">
                <a:latin typeface="Consolas"/>
                <a:ea typeface="Consolas"/>
                <a:cs typeface="Consolas"/>
                <a:sym typeface="Consolas"/>
              </a:endParaRPr>
            </a:p>
            <a:p>
              <a:pPr indent="0" lvl="0" marL="0" rtl="0" algn="ctr">
                <a:spcBef>
                  <a:spcPts val="0"/>
                </a:spcBef>
                <a:spcAft>
                  <a:spcPts val="0"/>
                </a:spcAft>
                <a:buNone/>
              </a:pPr>
              <a:r>
                <a:rPr b="1" lang="en" sz="1000">
                  <a:latin typeface="Consolas"/>
                  <a:ea typeface="Consolas"/>
                  <a:cs typeface="Consolas"/>
                  <a:sym typeface="Consolas"/>
                </a:rPr>
                <a:t>Tests</a:t>
              </a:r>
              <a:endParaRPr b="1" sz="1000">
                <a:latin typeface="Consolas"/>
                <a:ea typeface="Consolas"/>
                <a:cs typeface="Consolas"/>
                <a:sym typeface="Consolas"/>
              </a:endParaRPr>
            </a:p>
          </p:txBody>
        </p:sp>
      </p:grpSp>
      <p:sp>
        <p:nvSpPr>
          <p:cNvPr id="658" name="Google Shape;658;p73"/>
          <p:cNvSpPr/>
          <p:nvPr/>
        </p:nvSpPr>
        <p:spPr>
          <a:xfrm>
            <a:off x="587375" y="739325"/>
            <a:ext cx="3344100" cy="2631900"/>
          </a:xfrm>
          <a:prstGeom prst="rect">
            <a:avLst/>
          </a:prstGeom>
          <a:solidFill>
            <a:srgbClr val="FFFFFF">
              <a:alpha val="7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73"/>
          <p:cNvGrpSpPr/>
          <p:nvPr/>
        </p:nvGrpSpPr>
        <p:grpSpPr>
          <a:xfrm>
            <a:off x="4591275" y="859500"/>
            <a:ext cx="4374975" cy="3056250"/>
            <a:chOff x="4591275" y="859500"/>
            <a:chExt cx="4374975" cy="3056250"/>
          </a:xfrm>
        </p:grpSpPr>
        <p:sp>
          <p:nvSpPr>
            <p:cNvPr id="660" name="Google Shape;660;p73"/>
            <p:cNvSpPr/>
            <p:nvPr/>
          </p:nvSpPr>
          <p:spPr>
            <a:xfrm>
              <a:off x="4591275" y="2224650"/>
              <a:ext cx="3187200" cy="16911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3"/>
            <p:cNvSpPr/>
            <p:nvPr/>
          </p:nvSpPr>
          <p:spPr>
            <a:xfrm>
              <a:off x="7888650" y="1220525"/>
              <a:ext cx="1077600" cy="13413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3"/>
            <p:cNvSpPr/>
            <p:nvPr/>
          </p:nvSpPr>
          <p:spPr>
            <a:xfrm>
              <a:off x="6591000" y="859500"/>
              <a:ext cx="741600" cy="746400"/>
            </a:xfrm>
            <a:prstGeom prst="foldedCorner">
              <a:avLst>
                <a:gd fmla="val 16667" name="adj"/>
              </a:avLst>
            </a:prstGeom>
            <a:solidFill>
              <a:srgbClr val="F5F5F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200">
                  <a:latin typeface="Consolas"/>
                  <a:ea typeface="Consolas"/>
                  <a:cs typeface="Consolas"/>
                  <a:sym typeface="Consolas"/>
                </a:rPr>
                <a:t>Schema</a:t>
              </a:r>
              <a:endParaRPr b="1" i="1" sz="1200">
                <a:latin typeface="Consolas"/>
                <a:ea typeface="Consolas"/>
                <a:cs typeface="Consolas"/>
                <a:sym typeface="Consolas"/>
              </a:endParaRPr>
            </a:p>
          </p:txBody>
        </p:sp>
        <p:cxnSp>
          <p:nvCxnSpPr>
            <p:cNvPr id="663" name="Google Shape;663;p73"/>
            <p:cNvCxnSpPr>
              <a:stCxn id="662" idx="2"/>
            </p:cNvCxnSpPr>
            <p:nvPr/>
          </p:nvCxnSpPr>
          <p:spPr>
            <a:xfrm>
              <a:off x="6961800" y="1605900"/>
              <a:ext cx="0" cy="1065300"/>
            </a:xfrm>
            <a:prstGeom prst="straightConnector1">
              <a:avLst/>
            </a:prstGeom>
            <a:noFill/>
            <a:ln cap="flat" cmpd="sng" w="19050">
              <a:solidFill>
                <a:schemeClr val="dk2"/>
              </a:solidFill>
              <a:prstDash val="solid"/>
              <a:round/>
              <a:headEnd len="med" w="med" type="oval"/>
              <a:tailEnd len="med" w="med" type="oval"/>
            </a:ln>
          </p:spPr>
        </p:cxnSp>
        <p:sp>
          <p:nvSpPr>
            <p:cNvPr id="664" name="Google Shape;664;p73"/>
            <p:cNvSpPr/>
            <p:nvPr/>
          </p:nvSpPr>
          <p:spPr>
            <a:xfrm>
              <a:off x="8128739" y="1691825"/>
              <a:ext cx="661230" cy="564030"/>
            </a:xfrm>
            <a:prstGeom prst="flowChartDocumen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latin typeface="Consolas"/>
                  <a:ea typeface="Consolas"/>
                  <a:cs typeface="Consolas"/>
                  <a:sym typeface="Consolas"/>
                </a:rPr>
                <a:t>Mocks</a:t>
              </a:r>
              <a:endParaRPr b="1" sz="900">
                <a:latin typeface="Consolas"/>
                <a:ea typeface="Consolas"/>
                <a:cs typeface="Consolas"/>
                <a:sym typeface="Consolas"/>
              </a:endParaRPr>
            </a:p>
          </p:txBody>
        </p:sp>
        <p:sp>
          <p:nvSpPr>
            <p:cNvPr id="665" name="Google Shape;665;p73"/>
            <p:cNvSpPr/>
            <p:nvPr/>
          </p:nvSpPr>
          <p:spPr>
            <a:xfrm>
              <a:off x="6526763" y="2561825"/>
              <a:ext cx="1020650" cy="1020650"/>
            </a:xfrm>
            <a:prstGeom prst="flowChartPunchedTap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onsolas"/>
                  <a:ea typeface="Consolas"/>
                  <a:cs typeface="Consolas"/>
                  <a:sym typeface="Consolas"/>
                </a:rPr>
                <a:t>Graph API</a:t>
              </a:r>
              <a:endParaRPr b="1" sz="1200">
                <a:latin typeface="Consolas"/>
                <a:ea typeface="Consolas"/>
                <a:cs typeface="Consolas"/>
                <a:sym typeface="Consolas"/>
              </a:endParaRPr>
            </a:p>
          </p:txBody>
        </p:sp>
        <p:sp>
          <p:nvSpPr>
            <p:cNvPr id="666" name="Google Shape;666;p73"/>
            <p:cNvSpPr/>
            <p:nvPr/>
          </p:nvSpPr>
          <p:spPr>
            <a:xfrm>
              <a:off x="8088558" y="1727736"/>
              <a:ext cx="661230" cy="564030"/>
            </a:xfrm>
            <a:prstGeom prst="flowChartDocumen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latin typeface="Consolas"/>
                  <a:ea typeface="Consolas"/>
                  <a:cs typeface="Consolas"/>
                  <a:sym typeface="Consolas"/>
                </a:rPr>
                <a:t>Mocks</a:t>
              </a:r>
              <a:endParaRPr b="1" sz="900">
                <a:latin typeface="Consolas"/>
                <a:ea typeface="Consolas"/>
                <a:cs typeface="Consolas"/>
                <a:sym typeface="Consolas"/>
              </a:endParaRPr>
            </a:p>
          </p:txBody>
        </p:sp>
        <p:sp>
          <p:nvSpPr>
            <p:cNvPr id="667" name="Google Shape;667;p73"/>
            <p:cNvSpPr/>
            <p:nvPr/>
          </p:nvSpPr>
          <p:spPr>
            <a:xfrm>
              <a:off x="8048377" y="1763648"/>
              <a:ext cx="661230" cy="564030"/>
            </a:xfrm>
            <a:prstGeom prst="flowChartDocumen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onsolas"/>
                  <a:ea typeface="Consolas"/>
                  <a:cs typeface="Consolas"/>
                  <a:sym typeface="Consolas"/>
                </a:rPr>
                <a:t>Mocks</a:t>
              </a:r>
              <a:endParaRPr b="1" sz="1200">
                <a:latin typeface="Consolas"/>
                <a:ea typeface="Consolas"/>
                <a:cs typeface="Consolas"/>
                <a:sym typeface="Consolas"/>
              </a:endParaRPr>
            </a:p>
          </p:txBody>
        </p:sp>
        <p:cxnSp>
          <p:nvCxnSpPr>
            <p:cNvPr id="668" name="Google Shape;668;p73"/>
            <p:cNvCxnSpPr>
              <a:endCxn id="667" idx="1"/>
            </p:cNvCxnSpPr>
            <p:nvPr/>
          </p:nvCxnSpPr>
          <p:spPr>
            <a:xfrm>
              <a:off x="7014577" y="2045663"/>
              <a:ext cx="1033800" cy="0"/>
            </a:xfrm>
            <a:prstGeom prst="straightConnector1">
              <a:avLst/>
            </a:prstGeom>
            <a:noFill/>
            <a:ln cap="flat" cmpd="sng" w="19050">
              <a:solidFill>
                <a:schemeClr val="dk2"/>
              </a:solidFill>
              <a:prstDash val="solid"/>
              <a:round/>
              <a:headEnd len="med" w="med" type="diamond"/>
              <a:tailEnd len="med" w="med" type="diamond"/>
            </a:ln>
          </p:spPr>
        </p:cxnSp>
        <p:sp>
          <p:nvSpPr>
            <p:cNvPr id="669" name="Google Shape;669;p73"/>
            <p:cNvSpPr/>
            <p:nvPr/>
          </p:nvSpPr>
          <p:spPr>
            <a:xfrm>
              <a:off x="4931395" y="2901300"/>
              <a:ext cx="1129200" cy="341700"/>
            </a:xfrm>
            <a:prstGeom prst="parallelogram">
              <a:avLst>
                <a:gd fmla="val 25000" name="adj"/>
              </a:avLst>
            </a:prstGeom>
            <a:solidFill>
              <a:srgbClr val="EFEFEF"/>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a:latin typeface="Consolas"/>
                  <a:ea typeface="Consolas"/>
                  <a:cs typeface="Consolas"/>
                  <a:sym typeface="Consolas"/>
                </a:rPr>
                <a:t>bff</a:t>
              </a:r>
              <a:endParaRPr b="1" i="1">
                <a:latin typeface="Consolas"/>
                <a:ea typeface="Consolas"/>
                <a:cs typeface="Consolas"/>
                <a:sym typeface="Consolas"/>
              </a:endParaRPr>
            </a:p>
          </p:txBody>
        </p:sp>
        <p:sp>
          <p:nvSpPr>
            <p:cNvPr id="670" name="Google Shape;670;p73"/>
            <p:cNvSpPr txBox="1"/>
            <p:nvPr/>
          </p:nvSpPr>
          <p:spPr>
            <a:xfrm>
              <a:off x="4675550" y="2182675"/>
              <a:ext cx="12714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latin typeface="Consolas"/>
                  <a:ea typeface="Consolas"/>
                  <a:cs typeface="Consolas"/>
                  <a:sym typeface="Consolas"/>
                </a:rPr>
                <a:t>Integration Tests</a:t>
              </a:r>
              <a:endParaRPr i="1" sz="1200">
                <a:latin typeface="Consolas"/>
                <a:ea typeface="Consolas"/>
                <a:cs typeface="Consolas"/>
                <a:sym typeface="Consolas"/>
              </a:endParaRPr>
            </a:p>
          </p:txBody>
        </p:sp>
        <p:cxnSp>
          <p:nvCxnSpPr>
            <p:cNvPr id="671" name="Google Shape;671;p73"/>
            <p:cNvCxnSpPr>
              <a:stCxn id="669" idx="2"/>
              <a:endCxn id="665" idx="1"/>
            </p:cNvCxnSpPr>
            <p:nvPr/>
          </p:nvCxnSpPr>
          <p:spPr>
            <a:xfrm>
              <a:off x="6017883" y="3072150"/>
              <a:ext cx="508800" cy="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74"/>
          <p:cNvSpPr/>
          <p:nvPr/>
        </p:nvSpPr>
        <p:spPr>
          <a:xfrm>
            <a:off x="1725250" y="2826650"/>
            <a:ext cx="1454100" cy="4176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4"/>
          <p:cNvSpPr/>
          <p:nvPr/>
        </p:nvSpPr>
        <p:spPr>
          <a:xfrm>
            <a:off x="1913500" y="2144225"/>
            <a:ext cx="1077600" cy="417600"/>
          </a:xfrm>
          <a:prstGeom prst="roundRect">
            <a:avLst>
              <a:gd fmla="val 16667" name="adj"/>
            </a:avLst>
          </a:prstGeom>
          <a:gradFill>
            <a:gsLst>
              <a:gs pos="0">
                <a:srgbClr val="FDECDB">
                  <a:alpha val="76920"/>
                </a:srgbClr>
              </a:gs>
              <a:gs pos="100000">
                <a:srgbClr val="F0A963">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4"/>
          <p:cNvSpPr/>
          <p:nvPr/>
        </p:nvSpPr>
        <p:spPr>
          <a:xfrm>
            <a:off x="2109700" y="1474225"/>
            <a:ext cx="685200" cy="341700"/>
          </a:xfrm>
          <a:prstGeom prst="roundRect">
            <a:avLst>
              <a:gd fmla="val 16667" name="adj"/>
            </a:avLst>
          </a:prstGeom>
          <a:gradFill>
            <a:gsLst>
              <a:gs pos="0">
                <a:srgbClr val="F5D0D0">
                  <a:alpha val="76920"/>
                </a:srgbClr>
              </a:gs>
              <a:gs pos="100000">
                <a:srgbClr val="D96868">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4"/>
          <p:cNvSpPr/>
          <p:nvPr/>
        </p:nvSpPr>
        <p:spPr>
          <a:xfrm>
            <a:off x="1913450" y="3498300"/>
            <a:ext cx="1077600" cy="417600"/>
          </a:xfrm>
          <a:prstGeom prst="roundRect">
            <a:avLst>
              <a:gd fmla="val 16667" name="adj"/>
            </a:avLst>
          </a:prstGeom>
          <a:gradFill>
            <a:gsLst>
              <a:gs pos="0">
                <a:srgbClr val="DCECD5">
                  <a:alpha val="76920"/>
                </a:srgbClr>
              </a:gs>
              <a:gs pos="100000">
                <a:srgbClr val="93BC81">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4"/>
          <p:cNvSpPr/>
          <p:nvPr/>
        </p:nvSpPr>
        <p:spPr>
          <a:xfrm>
            <a:off x="2109700" y="4168400"/>
            <a:ext cx="685200" cy="417600"/>
          </a:xfrm>
          <a:prstGeom prst="roundRect">
            <a:avLst>
              <a:gd fmla="val 16667" name="adj"/>
            </a:avLst>
          </a:prstGeom>
          <a:gradFill>
            <a:gsLst>
              <a:gs pos="0">
                <a:srgbClr val="D4E5F5">
                  <a:alpha val="76920"/>
                </a:srgbClr>
              </a:gs>
              <a:gs pos="100000">
                <a:srgbClr val="70A4D5">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4"/>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Testing Strategy - Functional</a:t>
            </a:r>
            <a:endParaRPr b="1" sz="2200">
              <a:solidFill>
                <a:srgbClr val="FF0000"/>
              </a:solidFill>
              <a:latin typeface="Proxima Nova"/>
              <a:ea typeface="Proxima Nova"/>
              <a:cs typeface="Proxima Nova"/>
              <a:sym typeface="Proxima Nova"/>
            </a:endParaRPr>
          </a:p>
        </p:txBody>
      </p:sp>
      <p:sp>
        <p:nvSpPr>
          <p:cNvPr id="682" name="Google Shape;682;p74"/>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cxnSp>
        <p:nvCxnSpPr>
          <p:cNvPr id="683" name="Google Shape;683;p74"/>
          <p:cNvCxnSpPr/>
          <p:nvPr/>
        </p:nvCxnSpPr>
        <p:spPr>
          <a:xfrm>
            <a:off x="587375" y="4042925"/>
            <a:ext cx="3712800" cy="0"/>
          </a:xfrm>
          <a:prstGeom prst="straightConnector1">
            <a:avLst/>
          </a:prstGeom>
          <a:noFill/>
          <a:ln cap="flat" cmpd="sng" w="9525">
            <a:solidFill>
              <a:schemeClr val="dk2"/>
            </a:solidFill>
            <a:prstDash val="solid"/>
            <a:round/>
            <a:headEnd len="med" w="med" type="none"/>
            <a:tailEnd len="med" w="med" type="none"/>
          </a:ln>
        </p:spPr>
      </p:cxnSp>
      <p:cxnSp>
        <p:nvCxnSpPr>
          <p:cNvPr id="684" name="Google Shape;684;p74"/>
          <p:cNvCxnSpPr/>
          <p:nvPr/>
        </p:nvCxnSpPr>
        <p:spPr>
          <a:xfrm>
            <a:off x="187050" y="4705798"/>
            <a:ext cx="4502700" cy="0"/>
          </a:xfrm>
          <a:prstGeom prst="straightConnector1">
            <a:avLst/>
          </a:prstGeom>
          <a:noFill/>
          <a:ln cap="flat" cmpd="sng" w="28575">
            <a:solidFill>
              <a:schemeClr val="dk2"/>
            </a:solidFill>
            <a:prstDash val="solid"/>
            <a:round/>
            <a:headEnd len="med" w="med" type="none"/>
            <a:tailEnd len="med" w="med" type="none"/>
          </a:ln>
        </p:spPr>
      </p:cxnSp>
      <p:cxnSp>
        <p:nvCxnSpPr>
          <p:cNvPr id="685" name="Google Shape;685;p74"/>
          <p:cNvCxnSpPr/>
          <p:nvPr/>
        </p:nvCxnSpPr>
        <p:spPr>
          <a:xfrm>
            <a:off x="947225" y="3371275"/>
            <a:ext cx="2984400" cy="0"/>
          </a:xfrm>
          <a:prstGeom prst="straightConnector1">
            <a:avLst/>
          </a:prstGeom>
          <a:noFill/>
          <a:ln cap="flat" cmpd="sng" w="9525">
            <a:solidFill>
              <a:schemeClr val="dk2"/>
            </a:solidFill>
            <a:prstDash val="solid"/>
            <a:round/>
            <a:headEnd len="med" w="med" type="none"/>
            <a:tailEnd len="med" w="med" type="none"/>
          </a:ln>
        </p:spPr>
      </p:cxnSp>
      <p:cxnSp>
        <p:nvCxnSpPr>
          <p:cNvPr id="686" name="Google Shape;686;p74"/>
          <p:cNvCxnSpPr/>
          <p:nvPr/>
        </p:nvCxnSpPr>
        <p:spPr>
          <a:xfrm>
            <a:off x="1333425" y="2699600"/>
            <a:ext cx="2203200" cy="0"/>
          </a:xfrm>
          <a:prstGeom prst="straightConnector1">
            <a:avLst/>
          </a:prstGeom>
          <a:noFill/>
          <a:ln cap="flat" cmpd="sng" w="9525">
            <a:solidFill>
              <a:schemeClr val="dk2"/>
            </a:solidFill>
            <a:prstDash val="solid"/>
            <a:round/>
            <a:headEnd len="med" w="med" type="none"/>
            <a:tailEnd len="med" w="med" type="none"/>
          </a:ln>
        </p:spPr>
      </p:cxnSp>
      <p:cxnSp>
        <p:nvCxnSpPr>
          <p:cNvPr id="687" name="Google Shape;687;p74"/>
          <p:cNvCxnSpPr/>
          <p:nvPr/>
        </p:nvCxnSpPr>
        <p:spPr>
          <a:xfrm>
            <a:off x="1728425" y="2027950"/>
            <a:ext cx="1404300" cy="0"/>
          </a:xfrm>
          <a:prstGeom prst="straightConnector1">
            <a:avLst/>
          </a:prstGeom>
          <a:noFill/>
          <a:ln cap="flat" cmpd="sng" w="9525">
            <a:solidFill>
              <a:schemeClr val="dk2"/>
            </a:solidFill>
            <a:prstDash val="solid"/>
            <a:round/>
            <a:headEnd len="med" w="med" type="none"/>
            <a:tailEnd len="med" w="med" type="none"/>
          </a:ln>
        </p:spPr>
      </p:cxnSp>
      <p:cxnSp>
        <p:nvCxnSpPr>
          <p:cNvPr id="688" name="Google Shape;688;p74"/>
          <p:cNvCxnSpPr/>
          <p:nvPr/>
        </p:nvCxnSpPr>
        <p:spPr>
          <a:xfrm flipH="1" rot="10800000">
            <a:off x="179650" y="797675"/>
            <a:ext cx="2261400" cy="3916500"/>
          </a:xfrm>
          <a:prstGeom prst="straightConnector1">
            <a:avLst/>
          </a:prstGeom>
          <a:noFill/>
          <a:ln cap="flat" cmpd="sng" w="28575">
            <a:solidFill>
              <a:schemeClr val="dk2"/>
            </a:solidFill>
            <a:prstDash val="solid"/>
            <a:round/>
            <a:headEnd len="med" w="med" type="none"/>
            <a:tailEnd len="med" w="med" type="none"/>
          </a:ln>
        </p:spPr>
      </p:cxnSp>
      <p:cxnSp>
        <p:nvCxnSpPr>
          <p:cNvPr id="689" name="Google Shape;689;p74"/>
          <p:cNvCxnSpPr/>
          <p:nvPr/>
        </p:nvCxnSpPr>
        <p:spPr>
          <a:xfrm rot="10800000">
            <a:off x="2446675" y="810525"/>
            <a:ext cx="2251800" cy="3900300"/>
          </a:xfrm>
          <a:prstGeom prst="straightConnector1">
            <a:avLst/>
          </a:prstGeom>
          <a:noFill/>
          <a:ln cap="flat" cmpd="sng" w="28575">
            <a:solidFill>
              <a:schemeClr val="dk2"/>
            </a:solidFill>
            <a:prstDash val="solid"/>
            <a:round/>
            <a:headEnd len="med" w="med" type="none"/>
            <a:tailEnd len="med" w="med" type="none"/>
          </a:ln>
        </p:spPr>
      </p:cxnSp>
      <p:grpSp>
        <p:nvGrpSpPr>
          <p:cNvPr id="690" name="Google Shape;690;p74"/>
          <p:cNvGrpSpPr/>
          <p:nvPr/>
        </p:nvGrpSpPr>
        <p:grpSpPr>
          <a:xfrm>
            <a:off x="2023625" y="1588700"/>
            <a:ext cx="857400" cy="2859275"/>
            <a:chOff x="4233425" y="1588700"/>
            <a:chExt cx="857400" cy="2859275"/>
          </a:xfrm>
        </p:grpSpPr>
        <p:sp>
          <p:nvSpPr>
            <p:cNvPr id="691" name="Google Shape;691;p74"/>
            <p:cNvSpPr txBox="1"/>
            <p:nvPr/>
          </p:nvSpPr>
          <p:spPr>
            <a:xfrm>
              <a:off x="4394375" y="1588700"/>
              <a:ext cx="5355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Manual</a:t>
              </a:r>
              <a:br>
                <a:rPr b="1" lang="en" sz="1000">
                  <a:latin typeface="Consolas"/>
                  <a:ea typeface="Consolas"/>
                  <a:cs typeface="Consolas"/>
                  <a:sym typeface="Consolas"/>
                </a:rPr>
              </a:br>
              <a:r>
                <a:rPr b="1" lang="en" sz="1000">
                  <a:latin typeface="Consolas"/>
                  <a:ea typeface="Consolas"/>
                  <a:cs typeface="Consolas"/>
                  <a:sym typeface="Consolas"/>
                </a:rPr>
                <a:t>Tests</a:t>
              </a:r>
              <a:endParaRPr b="1" sz="1000">
                <a:latin typeface="Consolas"/>
                <a:ea typeface="Consolas"/>
                <a:cs typeface="Consolas"/>
                <a:sym typeface="Consolas"/>
              </a:endParaRPr>
            </a:p>
          </p:txBody>
        </p:sp>
        <p:sp>
          <p:nvSpPr>
            <p:cNvPr id="692" name="Google Shape;692;p74"/>
            <p:cNvSpPr txBox="1"/>
            <p:nvPr/>
          </p:nvSpPr>
          <p:spPr>
            <a:xfrm>
              <a:off x="4293425" y="22501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End to End UI Tests</a:t>
              </a:r>
              <a:endParaRPr b="1" sz="1000">
                <a:latin typeface="Consolas"/>
                <a:ea typeface="Consolas"/>
                <a:cs typeface="Consolas"/>
                <a:sym typeface="Consolas"/>
              </a:endParaRPr>
            </a:p>
          </p:txBody>
        </p:sp>
        <p:sp>
          <p:nvSpPr>
            <p:cNvPr id="693" name="Google Shape;693;p74"/>
            <p:cNvSpPr txBox="1"/>
            <p:nvPr/>
          </p:nvSpPr>
          <p:spPr>
            <a:xfrm>
              <a:off x="4293425" y="29359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Functional Tests</a:t>
              </a:r>
              <a:endParaRPr b="1" sz="1000">
                <a:latin typeface="Consolas"/>
                <a:ea typeface="Consolas"/>
                <a:cs typeface="Consolas"/>
                <a:sym typeface="Consolas"/>
              </a:endParaRPr>
            </a:p>
          </p:txBody>
        </p:sp>
        <p:sp>
          <p:nvSpPr>
            <p:cNvPr id="694" name="Google Shape;694;p74"/>
            <p:cNvSpPr txBox="1"/>
            <p:nvPr/>
          </p:nvSpPr>
          <p:spPr>
            <a:xfrm>
              <a:off x="4233425" y="3621775"/>
              <a:ext cx="85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Integration Tests</a:t>
              </a:r>
              <a:endParaRPr b="1" sz="1000">
                <a:latin typeface="Consolas"/>
                <a:ea typeface="Consolas"/>
                <a:cs typeface="Consolas"/>
                <a:sym typeface="Consolas"/>
              </a:endParaRPr>
            </a:p>
          </p:txBody>
        </p:sp>
        <p:sp>
          <p:nvSpPr>
            <p:cNvPr id="695" name="Google Shape;695;p74"/>
            <p:cNvSpPr txBox="1"/>
            <p:nvPr/>
          </p:nvSpPr>
          <p:spPr>
            <a:xfrm>
              <a:off x="4293425" y="43075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Unit </a:t>
              </a:r>
              <a:endParaRPr b="1" sz="1000">
                <a:latin typeface="Consolas"/>
                <a:ea typeface="Consolas"/>
                <a:cs typeface="Consolas"/>
                <a:sym typeface="Consolas"/>
              </a:endParaRPr>
            </a:p>
            <a:p>
              <a:pPr indent="0" lvl="0" marL="0" rtl="0" algn="ctr">
                <a:spcBef>
                  <a:spcPts val="0"/>
                </a:spcBef>
                <a:spcAft>
                  <a:spcPts val="0"/>
                </a:spcAft>
                <a:buNone/>
              </a:pPr>
              <a:r>
                <a:rPr b="1" lang="en" sz="1000">
                  <a:latin typeface="Consolas"/>
                  <a:ea typeface="Consolas"/>
                  <a:cs typeface="Consolas"/>
                  <a:sym typeface="Consolas"/>
                </a:rPr>
                <a:t>Tests</a:t>
              </a:r>
              <a:endParaRPr b="1" sz="1000">
                <a:latin typeface="Consolas"/>
                <a:ea typeface="Consolas"/>
                <a:cs typeface="Consolas"/>
                <a:sym typeface="Consolas"/>
              </a:endParaRPr>
            </a:p>
          </p:txBody>
        </p:sp>
      </p:grpSp>
      <p:sp>
        <p:nvSpPr>
          <p:cNvPr id="696" name="Google Shape;696;p74"/>
          <p:cNvSpPr/>
          <p:nvPr/>
        </p:nvSpPr>
        <p:spPr>
          <a:xfrm>
            <a:off x="-1848900" y="739325"/>
            <a:ext cx="8265600" cy="1960200"/>
          </a:xfrm>
          <a:prstGeom prst="rect">
            <a:avLst/>
          </a:prstGeom>
          <a:solidFill>
            <a:srgbClr val="FFFFFF">
              <a:alpha val="7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74"/>
          <p:cNvSpPr txBox="1"/>
          <p:nvPr/>
        </p:nvSpPr>
        <p:spPr>
          <a:xfrm>
            <a:off x="4126800" y="1528950"/>
            <a:ext cx="4349100" cy="2165700"/>
          </a:xfrm>
          <a:prstGeom prst="rect">
            <a:avLst/>
          </a:prstGeom>
          <a:solidFill>
            <a:srgbClr val="FFFFFF"/>
          </a:solidFill>
          <a:ln>
            <a:noFill/>
          </a:ln>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None/>
            </a:pPr>
            <a:r>
              <a:rPr lang="en" sz="2400">
                <a:solidFill>
                  <a:srgbClr val="1155CC"/>
                </a:solidFill>
                <a:latin typeface="Spectral"/>
                <a:ea typeface="Spectral"/>
                <a:cs typeface="Spectral"/>
                <a:sym typeface="Spectral"/>
              </a:rPr>
              <a:t>How do we discover and cover the large </a:t>
            </a:r>
            <a:endParaRPr sz="2400">
              <a:solidFill>
                <a:srgbClr val="1155CC"/>
              </a:solidFill>
              <a:latin typeface="Spectral"/>
              <a:ea typeface="Spectral"/>
              <a:cs typeface="Spectral"/>
              <a:sym typeface="Spectral"/>
            </a:endParaRPr>
          </a:p>
          <a:p>
            <a:pPr indent="0" lvl="0" marL="457200" rtl="0" algn="ctr">
              <a:lnSpc>
                <a:spcPct val="115000"/>
              </a:lnSpc>
              <a:spcBef>
                <a:spcPts val="0"/>
              </a:spcBef>
              <a:spcAft>
                <a:spcPts val="0"/>
              </a:spcAft>
              <a:buNone/>
            </a:pPr>
            <a:r>
              <a:rPr lang="en" sz="2400">
                <a:solidFill>
                  <a:srgbClr val="1155CC"/>
                </a:solidFill>
                <a:latin typeface="Spectral"/>
                <a:ea typeface="Spectral"/>
                <a:cs typeface="Spectral"/>
                <a:sym typeface="Spectral"/>
              </a:rPr>
              <a:t>API surface area?</a:t>
            </a:r>
            <a:endParaRPr sz="2400">
              <a:solidFill>
                <a:srgbClr val="1155CC"/>
              </a:solidFill>
              <a:latin typeface="Spectral"/>
              <a:ea typeface="Spectral"/>
              <a:cs typeface="Spectral"/>
              <a:sym typeface="Spectr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75"/>
          <p:cNvSpPr/>
          <p:nvPr/>
        </p:nvSpPr>
        <p:spPr>
          <a:xfrm>
            <a:off x="654544" y="1018025"/>
            <a:ext cx="3629700" cy="4054500"/>
          </a:xfrm>
          <a:prstGeom prst="diamond">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5"/>
          <p:cNvSpPr/>
          <p:nvPr/>
        </p:nvSpPr>
        <p:spPr>
          <a:xfrm>
            <a:off x="1725250" y="2826650"/>
            <a:ext cx="1454100" cy="4176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5"/>
          <p:cNvSpPr/>
          <p:nvPr/>
        </p:nvSpPr>
        <p:spPr>
          <a:xfrm>
            <a:off x="1913500" y="2144225"/>
            <a:ext cx="1077600" cy="417600"/>
          </a:xfrm>
          <a:prstGeom prst="roundRect">
            <a:avLst>
              <a:gd fmla="val 16667" name="adj"/>
            </a:avLst>
          </a:prstGeom>
          <a:gradFill>
            <a:gsLst>
              <a:gs pos="0">
                <a:srgbClr val="FDECDB">
                  <a:alpha val="76920"/>
                </a:srgbClr>
              </a:gs>
              <a:gs pos="100000">
                <a:srgbClr val="F0A963">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5"/>
          <p:cNvSpPr/>
          <p:nvPr/>
        </p:nvSpPr>
        <p:spPr>
          <a:xfrm>
            <a:off x="2109700" y="1474225"/>
            <a:ext cx="685200" cy="341700"/>
          </a:xfrm>
          <a:prstGeom prst="roundRect">
            <a:avLst>
              <a:gd fmla="val 16667" name="adj"/>
            </a:avLst>
          </a:prstGeom>
          <a:gradFill>
            <a:gsLst>
              <a:gs pos="0">
                <a:srgbClr val="F5D0D0">
                  <a:alpha val="76920"/>
                </a:srgbClr>
              </a:gs>
              <a:gs pos="100000">
                <a:srgbClr val="D96868">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75"/>
          <p:cNvSpPr/>
          <p:nvPr/>
        </p:nvSpPr>
        <p:spPr>
          <a:xfrm>
            <a:off x="1913450" y="3498300"/>
            <a:ext cx="1077600" cy="417600"/>
          </a:xfrm>
          <a:prstGeom prst="roundRect">
            <a:avLst>
              <a:gd fmla="val 16667" name="adj"/>
            </a:avLst>
          </a:prstGeom>
          <a:gradFill>
            <a:gsLst>
              <a:gs pos="0">
                <a:srgbClr val="DCECD5">
                  <a:alpha val="76920"/>
                </a:srgbClr>
              </a:gs>
              <a:gs pos="100000">
                <a:srgbClr val="93BC81">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5"/>
          <p:cNvSpPr/>
          <p:nvPr/>
        </p:nvSpPr>
        <p:spPr>
          <a:xfrm>
            <a:off x="2109700" y="4168400"/>
            <a:ext cx="685200" cy="417600"/>
          </a:xfrm>
          <a:prstGeom prst="roundRect">
            <a:avLst>
              <a:gd fmla="val 16667" name="adj"/>
            </a:avLst>
          </a:prstGeom>
          <a:gradFill>
            <a:gsLst>
              <a:gs pos="0">
                <a:srgbClr val="D4E5F5">
                  <a:alpha val="76920"/>
                </a:srgbClr>
              </a:gs>
              <a:gs pos="100000">
                <a:srgbClr val="70A4D5">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5"/>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 Pyramid?</a:t>
            </a:r>
            <a:endParaRPr b="1" sz="2200">
              <a:solidFill>
                <a:srgbClr val="FF0000"/>
              </a:solidFill>
              <a:latin typeface="Proxima Nova"/>
              <a:ea typeface="Proxima Nova"/>
              <a:cs typeface="Proxima Nova"/>
              <a:sym typeface="Proxima Nova"/>
            </a:endParaRPr>
          </a:p>
        </p:txBody>
      </p:sp>
      <p:sp>
        <p:nvSpPr>
          <p:cNvPr id="709" name="Google Shape;709;p75"/>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cxnSp>
        <p:nvCxnSpPr>
          <p:cNvPr id="710" name="Google Shape;710;p75"/>
          <p:cNvCxnSpPr/>
          <p:nvPr/>
        </p:nvCxnSpPr>
        <p:spPr>
          <a:xfrm>
            <a:off x="1736175" y="4042925"/>
            <a:ext cx="1390500" cy="0"/>
          </a:xfrm>
          <a:prstGeom prst="straightConnector1">
            <a:avLst/>
          </a:prstGeom>
          <a:noFill/>
          <a:ln cap="flat" cmpd="sng" w="9525">
            <a:solidFill>
              <a:schemeClr val="dk2"/>
            </a:solidFill>
            <a:prstDash val="solid"/>
            <a:round/>
            <a:headEnd len="med" w="med" type="none"/>
            <a:tailEnd len="med" w="med" type="none"/>
          </a:ln>
        </p:spPr>
      </p:cxnSp>
      <p:cxnSp>
        <p:nvCxnSpPr>
          <p:cNvPr id="711" name="Google Shape;711;p75"/>
          <p:cNvCxnSpPr/>
          <p:nvPr/>
        </p:nvCxnSpPr>
        <p:spPr>
          <a:xfrm>
            <a:off x="1318075" y="3371275"/>
            <a:ext cx="2207100" cy="0"/>
          </a:xfrm>
          <a:prstGeom prst="straightConnector1">
            <a:avLst/>
          </a:prstGeom>
          <a:noFill/>
          <a:ln cap="flat" cmpd="sng" w="9525">
            <a:solidFill>
              <a:schemeClr val="dk2"/>
            </a:solidFill>
            <a:prstDash val="solid"/>
            <a:round/>
            <a:headEnd len="med" w="med" type="none"/>
            <a:tailEnd len="med" w="med" type="none"/>
          </a:ln>
        </p:spPr>
      </p:cxnSp>
      <p:cxnSp>
        <p:nvCxnSpPr>
          <p:cNvPr id="712" name="Google Shape;712;p75"/>
          <p:cNvCxnSpPr/>
          <p:nvPr/>
        </p:nvCxnSpPr>
        <p:spPr>
          <a:xfrm>
            <a:off x="1333425" y="2699600"/>
            <a:ext cx="2203200" cy="0"/>
          </a:xfrm>
          <a:prstGeom prst="straightConnector1">
            <a:avLst/>
          </a:prstGeom>
          <a:noFill/>
          <a:ln cap="flat" cmpd="sng" w="9525">
            <a:solidFill>
              <a:schemeClr val="dk2"/>
            </a:solidFill>
            <a:prstDash val="solid"/>
            <a:round/>
            <a:headEnd len="med" w="med" type="none"/>
            <a:tailEnd len="med" w="med" type="none"/>
          </a:ln>
        </p:spPr>
      </p:cxnSp>
      <p:cxnSp>
        <p:nvCxnSpPr>
          <p:cNvPr id="713" name="Google Shape;713;p75"/>
          <p:cNvCxnSpPr/>
          <p:nvPr/>
        </p:nvCxnSpPr>
        <p:spPr>
          <a:xfrm>
            <a:off x="1728425" y="2027950"/>
            <a:ext cx="1404300" cy="0"/>
          </a:xfrm>
          <a:prstGeom prst="straightConnector1">
            <a:avLst/>
          </a:prstGeom>
          <a:noFill/>
          <a:ln cap="flat" cmpd="sng" w="9525">
            <a:solidFill>
              <a:schemeClr val="dk2"/>
            </a:solidFill>
            <a:prstDash val="solid"/>
            <a:round/>
            <a:headEnd len="med" w="med" type="none"/>
            <a:tailEnd len="med" w="med" type="none"/>
          </a:ln>
        </p:spPr>
      </p:cxnSp>
      <p:grpSp>
        <p:nvGrpSpPr>
          <p:cNvPr id="714" name="Google Shape;714;p75"/>
          <p:cNvGrpSpPr/>
          <p:nvPr/>
        </p:nvGrpSpPr>
        <p:grpSpPr>
          <a:xfrm>
            <a:off x="2023625" y="1588700"/>
            <a:ext cx="857400" cy="2859275"/>
            <a:chOff x="4233425" y="1588700"/>
            <a:chExt cx="857400" cy="2859275"/>
          </a:xfrm>
        </p:grpSpPr>
        <p:sp>
          <p:nvSpPr>
            <p:cNvPr id="715" name="Google Shape;715;p75"/>
            <p:cNvSpPr txBox="1"/>
            <p:nvPr/>
          </p:nvSpPr>
          <p:spPr>
            <a:xfrm>
              <a:off x="4394375" y="1588700"/>
              <a:ext cx="5355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Manual</a:t>
              </a:r>
              <a:br>
                <a:rPr b="1" lang="en" sz="1000">
                  <a:latin typeface="Consolas"/>
                  <a:ea typeface="Consolas"/>
                  <a:cs typeface="Consolas"/>
                  <a:sym typeface="Consolas"/>
                </a:rPr>
              </a:br>
              <a:r>
                <a:rPr b="1" lang="en" sz="1000">
                  <a:latin typeface="Consolas"/>
                  <a:ea typeface="Consolas"/>
                  <a:cs typeface="Consolas"/>
                  <a:sym typeface="Consolas"/>
                </a:rPr>
                <a:t>Tests</a:t>
              </a:r>
              <a:endParaRPr b="1" sz="1000">
                <a:latin typeface="Consolas"/>
                <a:ea typeface="Consolas"/>
                <a:cs typeface="Consolas"/>
                <a:sym typeface="Consolas"/>
              </a:endParaRPr>
            </a:p>
          </p:txBody>
        </p:sp>
        <p:sp>
          <p:nvSpPr>
            <p:cNvPr id="716" name="Google Shape;716;p75"/>
            <p:cNvSpPr txBox="1"/>
            <p:nvPr/>
          </p:nvSpPr>
          <p:spPr>
            <a:xfrm>
              <a:off x="4293425" y="22501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End to End UI Tests</a:t>
              </a:r>
              <a:endParaRPr b="1" sz="1000">
                <a:latin typeface="Consolas"/>
                <a:ea typeface="Consolas"/>
                <a:cs typeface="Consolas"/>
                <a:sym typeface="Consolas"/>
              </a:endParaRPr>
            </a:p>
          </p:txBody>
        </p:sp>
        <p:sp>
          <p:nvSpPr>
            <p:cNvPr id="717" name="Google Shape;717;p75"/>
            <p:cNvSpPr txBox="1"/>
            <p:nvPr/>
          </p:nvSpPr>
          <p:spPr>
            <a:xfrm>
              <a:off x="4293425" y="29359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Functional Tests</a:t>
              </a:r>
              <a:endParaRPr b="1" sz="1000">
                <a:latin typeface="Consolas"/>
                <a:ea typeface="Consolas"/>
                <a:cs typeface="Consolas"/>
                <a:sym typeface="Consolas"/>
              </a:endParaRPr>
            </a:p>
          </p:txBody>
        </p:sp>
        <p:sp>
          <p:nvSpPr>
            <p:cNvPr id="718" name="Google Shape;718;p75"/>
            <p:cNvSpPr txBox="1"/>
            <p:nvPr/>
          </p:nvSpPr>
          <p:spPr>
            <a:xfrm>
              <a:off x="4233425" y="3621775"/>
              <a:ext cx="85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Integration Tests</a:t>
              </a:r>
              <a:endParaRPr b="1" sz="1000">
                <a:latin typeface="Consolas"/>
                <a:ea typeface="Consolas"/>
                <a:cs typeface="Consolas"/>
                <a:sym typeface="Consolas"/>
              </a:endParaRPr>
            </a:p>
          </p:txBody>
        </p:sp>
        <p:sp>
          <p:nvSpPr>
            <p:cNvPr id="719" name="Google Shape;719;p75"/>
            <p:cNvSpPr txBox="1"/>
            <p:nvPr/>
          </p:nvSpPr>
          <p:spPr>
            <a:xfrm>
              <a:off x="4293425" y="43075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Unit </a:t>
              </a:r>
              <a:endParaRPr b="1" sz="1000">
                <a:latin typeface="Consolas"/>
                <a:ea typeface="Consolas"/>
                <a:cs typeface="Consolas"/>
                <a:sym typeface="Consolas"/>
              </a:endParaRPr>
            </a:p>
            <a:p>
              <a:pPr indent="0" lvl="0" marL="0" rtl="0" algn="ctr">
                <a:spcBef>
                  <a:spcPts val="0"/>
                </a:spcBef>
                <a:spcAft>
                  <a:spcPts val="0"/>
                </a:spcAft>
                <a:buNone/>
              </a:pPr>
              <a:r>
                <a:rPr b="1" lang="en" sz="1000">
                  <a:latin typeface="Consolas"/>
                  <a:ea typeface="Consolas"/>
                  <a:cs typeface="Consolas"/>
                  <a:sym typeface="Consolas"/>
                </a:rPr>
                <a:t>Tests</a:t>
              </a:r>
              <a:endParaRPr b="1" sz="1000">
                <a:latin typeface="Consolas"/>
                <a:ea typeface="Consolas"/>
                <a:cs typeface="Consolas"/>
                <a:sym typeface="Consolas"/>
              </a:endParaRPr>
            </a:p>
          </p:txBody>
        </p:sp>
      </p:grpSp>
      <p:sp>
        <p:nvSpPr>
          <p:cNvPr id="720" name="Google Shape;720;p75"/>
          <p:cNvSpPr txBox="1"/>
          <p:nvPr/>
        </p:nvSpPr>
        <p:spPr>
          <a:xfrm>
            <a:off x="4387200" y="1616738"/>
            <a:ext cx="3842400" cy="2165700"/>
          </a:xfrm>
          <a:prstGeom prst="rect">
            <a:avLst/>
          </a:prstGeom>
          <a:solidFill>
            <a:srgbClr val="FFFFFF"/>
          </a:solidFill>
          <a:ln>
            <a:noFill/>
          </a:ln>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None/>
            </a:pPr>
            <a:r>
              <a:rPr lang="en" sz="2400">
                <a:solidFill>
                  <a:srgbClr val="1155CC"/>
                </a:solidFill>
                <a:latin typeface="Spectral"/>
                <a:ea typeface="Spectral"/>
                <a:cs typeface="Spectral"/>
                <a:sym typeface="Spectral"/>
              </a:rPr>
              <a:t>Testing Diamond</a:t>
            </a:r>
            <a:endParaRPr sz="2400">
              <a:solidFill>
                <a:srgbClr val="1155CC"/>
              </a:solidFill>
              <a:latin typeface="Spectral"/>
              <a:ea typeface="Spectral"/>
              <a:cs typeface="Spectral"/>
              <a:sym typeface="Spectr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76"/>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Functional Testing </a:t>
            </a:r>
            <a:endParaRPr b="1" sz="2200">
              <a:solidFill>
                <a:srgbClr val="FF0000"/>
              </a:solidFill>
              <a:latin typeface="Proxima Nova"/>
              <a:ea typeface="Proxima Nova"/>
              <a:cs typeface="Proxima Nova"/>
              <a:sym typeface="Proxima Nova"/>
            </a:endParaRPr>
          </a:p>
        </p:txBody>
      </p:sp>
      <p:sp>
        <p:nvSpPr>
          <p:cNvPr id="726" name="Google Shape;726;p76"/>
          <p:cNvSpPr txBox="1"/>
          <p:nvPr/>
        </p:nvSpPr>
        <p:spPr>
          <a:xfrm>
            <a:off x="2063400" y="1832262"/>
            <a:ext cx="5017200" cy="147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400">
                <a:solidFill>
                  <a:srgbClr val="1155CC"/>
                </a:solidFill>
                <a:latin typeface="Spectral"/>
                <a:ea typeface="Spectral"/>
                <a:cs typeface="Spectral"/>
                <a:sym typeface="Spectral"/>
              </a:rPr>
              <a:t>What do you do when </a:t>
            </a:r>
            <a:endParaRPr sz="2400">
              <a:solidFill>
                <a:srgbClr val="1155CC"/>
              </a:solidFill>
              <a:latin typeface="Spectral"/>
              <a:ea typeface="Spectral"/>
              <a:cs typeface="Spectral"/>
              <a:sym typeface="Spectral"/>
            </a:endParaRPr>
          </a:p>
          <a:p>
            <a:pPr indent="0" lvl="0" marL="0" rtl="0" algn="ctr">
              <a:lnSpc>
                <a:spcPct val="115000"/>
              </a:lnSpc>
              <a:spcBef>
                <a:spcPts val="0"/>
              </a:spcBef>
              <a:spcAft>
                <a:spcPts val="0"/>
              </a:spcAft>
              <a:buClr>
                <a:schemeClr val="dk1"/>
              </a:buClr>
              <a:buSzPts val="1100"/>
              <a:buFont typeface="Arial"/>
              <a:buNone/>
            </a:pPr>
            <a:r>
              <a:rPr lang="en" sz="2400">
                <a:solidFill>
                  <a:srgbClr val="1155CC"/>
                </a:solidFill>
                <a:latin typeface="Spectral"/>
                <a:ea typeface="Spectral"/>
                <a:cs typeface="Spectral"/>
                <a:sym typeface="Spectral"/>
              </a:rPr>
              <a:t>there are no contracts?</a:t>
            </a:r>
            <a:endParaRPr sz="2400">
              <a:latin typeface="Spectral"/>
              <a:ea typeface="Spectral"/>
              <a:cs typeface="Spectral"/>
              <a:sym typeface="Spectr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77"/>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Functional Testing Strategy - Duplex Testing</a:t>
            </a:r>
            <a:endParaRPr b="1" sz="2200">
              <a:solidFill>
                <a:srgbClr val="FF0000"/>
              </a:solidFill>
              <a:latin typeface="Proxima Nova"/>
              <a:ea typeface="Proxima Nova"/>
              <a:cs typeface="Proxima Nova"/>
              <a:sym typeface="Proxima Nova"/>
            </a:endParaRPr>
          </a:p>
        </p:txBody>
      </p:sp>
      <p:sp>
        <p:nvSpPr>
          <p:cNvPr id="732" name="Google Shape;732;p77"/>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733" name="Google Shape;733;p77"/>
          <p:cNvSpPr/>
          <p:nvPr/>
        </p:nvSpPr>
        <p:spPr>
          <a:xfrm>
            <a:off x="776375" y="1734275"/>
            <a:ext cx="1863300" cy="1863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Request:</a:t>
            </a:r>
            <a:br>
              <a:rPr lang="en" sz="1200">
                <a:latin typeface="Consolas"/>
                <a:ea typeface="Consolas"/>
                <a:cs typeface="Consolas"/>
                <a:sym typeface="Consolas"/>
              </a:rPr>
            </a:br>
            <a:r>
              <a:rPr lang="en" sz="1200">
                <a:latin typeface="Consolas"/>
                <a:ea typeface="Consolas"/>
                <a:cs typeface="Consolas"/>
                <a:sym typeface="Consolas"/>
              </a:rPr>
              <a:t>{</a:t>
            </a:r>
            <a:br>
              <a:rPr lang="en" sz="1200">
                <a:latin typeface="Consolas"/>
                <a:ea typeface="Consolas"/>
                <a:cs typeface="Consolas"/>
                <a:sym typeface="Consolas"/>
              </a:rPr>
            </a:br>
            <a:r>
              <a:rPr lang="en" sz="1200">
                <a:latin typeface="Consolas"/>
                <a:ea typeface="Consolas"/>
                <a:cs typeface="Consolas"/>
                <a:sym typeface="Consolas"/>
              </a:rPr>
              <a:t>   </a:t>
            </a:r>
            <a:r>
              <a:rPr lang="en" sz="1200">
                <a:latin typeface="Consolas"/>
                <a:ea typeface="Consolas"/>
                <a:cs typeface="Consolas"/>
                <a:sym typeface="Consolas"/>
              </a:rPr>
              <a:t>u</a:t>
            </a:r>
            <a:r>
              <a:rPr lang="en" sz="1200">
                <a:latin typeface="Consolas"/>
                <a:ea typeface="Consolas"/>
                <a:cs typeface="Consolas"/>
                <a:sym typeface="Consolas"/>
              </a:rPr>
              <a:t>rl: </a:t>
            </a:r>
            <a:r>
              <a:rPr lang="en" sz="1200">
                <a:latin typeface="Consolas"/>
                <a:ea typeface="Consolas"/>
                <a:cs typeface="Consolas"/>
                <a:sym typeface="Consolas"/>
              </a:rPr>
              <a:t>...</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n" sz="1200">
                <a:solidFill>
                  <a:schemeClr val="dk1"/>
                </a:solidFill>
                <a:latin typeface="Consolas"/>
                <a:ea typeface="Consolas"/>
                <a:cs typeface="Consolas"/>
                <a:sym typeface="Consolas"/>
              </a:rPr>
              <a:t>   path: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a:t>
            </a:r>
            <a:r>
              <a:rPr lang="en" sz="1200">
                <a:latin typeface="Consolas"/>
                <a:ea typeface="Consolas"/>
                <a:cs typeface="Consolas"/>
                <a:sym typeface="Consolas"/>
              </a:rPr>
              <a:t>h</a:t>
            </a:r>
            <a:r>
              <a:rPr lang="en" sz="1200">
                <a:latin typeface="Consolas"/>
                <a:ea typeface="Consolas"/>
                <a:cs typeface="Consolas"/>
                <a:sym typeface="Consolas"/>
              </a:rPr>
              <a:t>eaders: </a:t>
            </a:r>
            <a:r>
              <a:rPr lang="en" sz="1200">
                <a:latin typeface="Consolas"/>
                <a:ea typeface="Consolas"/>
                <a:cs typeface="Consolas"/>
                <a:sym typeface="Consolas"/>
              </a:rPr>
              <a:t>...</a:t>
            </a:r>
            <a:r>
              <a:rPr lang="en" sz="1200">
                <a:latin typeface="Consolas"/>
                <a:ea typeface="Consolas"/>
                <a:cs typeface="Consolas"/>
                <a:sym typeface="Consolas"/>
              </a:rPr>
              <a:t>,</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   payload: ...</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a:t>
            </a:r>
            <a:endParaRPr sz="1200">
              <a:latin typeface="Consolas"/>
              <a:ea typeface="Consolas"/>
              <a:cs typeface="Consolas"/>
              <a:sym typeface="Consolas"/>
            </a:endParaRPr>
          </a:p>
        </p:txBody>
      </p:sp>
      <p:grpSp>
        <p:nvGrpSpPr>
          <p:cNvPr id="734" name="Google Shape;734;p77"/>
          <p:cNvGrpSpPr/>
          <p:nvPr/>
        </p:nvGrpSpPr>
        <p:grpSpPr>
          <a:xfrm>
            <a:off x="2639675" y="1151975"/>
            <a:ext cx="1963150" cy="3109975"/>
            <a:chOff x="2639675" y="1151975"/>
            <a:chExt cx="1963150" cy="3109975"/>
          </a:xfrm>
        </p:grpSpPr>
        <p:sp>
          <p:nvSpPr>
            <p:cNvPr id="735" name="Google Shape;735;p77"/>
            <p:cNvSpPr/>
            <p:nvPr/>
          </p:nvSpPr>
          <p:spPr>
            <a:xfrm>
              <a:off x="3551925" y="1151975"/>
              <a:ext cx="1050900" cy="969900"/>
            </a:xfrm>
            <a:prstGeom prst="foldedCorner">
              <a:avLst>
                <a:gd fmla="val 16667" name="adj"/>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Migrated</a:t>
              </a:r>
              <a:br>
                <a:rPr lang="en">
                  <a:latin typeface="Consolas"/>
                  <a:ea typeface="Consolas"/>
                  <a:cs typeface="Consolas"/>
                  <a:sym typeface="Consolas"/>
                </a:rPr>
              </a:br>
              <a:r>
                <a:rPr lang="en">
                  <a:latin typeface="Consolas"/>
                  <a:ea typeface="Consolas"/>
                  <a:cs typeface="Consolas"/>
                  <a:sym typeface="Consolas"/>
                </a:rPr>
                <a:t>BFF API</a:t>
              </a:r>
              <a:endParaRPr>
                <a:latin typeface="Consolas"/>
                <a:ea typeface="Consolas"/>
                <a:cs typeface="Consolas"/>
                <a:sym typeface="Consolas"/>
              </a:endParaRPr>
            </a:p>
            <a:p>
              <a:pPr indent="0" lvl="0" marL="0" rtl="0" algn="l">
                <a:spcBef>
                  <a:spcPts val="0"/>
                </a:spcBef>
                <a:spcAft>
                  <a:spcPts val="0"/>
                </a:spcAft>
                <a:buNone/>
              </a:pPr>
              <a:r>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/ios/new</a:t>
              </a:r>
              <a:endParaRPr>
                <a:latin typeface="Consolas"/>
                <a:ea typeface="Consolas"/>
                <a:cs typeface="Consolas"/>
                <a:sym typeface="Consolas"/>
              </a:endParaRPr>
            </a:p>
          </p:txBody>
        </p:sp>
        <p:sp>
          <p:nvSpPr>
            <p:cNvPr id="736" name="Google Shape;736;p77"/>
            <p:cNvSpPr/>
            <p:nvPr/>
          </p:nvSpPr>
          <p:spPr>
            <a:xfrm>
              <a:off x="3551925" y="3292050"/>
              <a:ext cx="1050900" cy="969900"/>
            </a:xfrm>
            <a:prstGeom prst="foldedCorner">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onsolas"/>
                  <a:ea typeface="Consolas"/>
                  <a:cs typeface="Consolas"/>
                  <a:sym typeface="Consolas"/>
                </a:rPr>
                <a:t>Existing</a:t>
              </a:r>
              <a:r>
                <a:rPr lang="en">
                  <a:solidFill>
                    <a:schemeClr val="dk1"/>
                  </a:solidFill>
                  <a:latin typeface="Consolas"/>
                  <a:ea typeface="Consolas"/>
                  <a:cs typeface="Consolas"/>
                  <a:sym typeface="Consolas"/>
                </a:rPr>
                <a:t> </a:t>
              </a:r>
              <a:endParaRPr>
                <a:solidFill>
                  <a:schemeClr val="dk1"/>
                </a:solidFill>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n">
                  <a:solidFill>
                    <a:schemeClr val="dk1"/>
                  </a:solidFill>
                  <a:latin typeface="Consolas"/>
                  <a:ea typeface="Consolas"/>
                  <a:cs typeface="Consolas"/>
                  <a:sym typeface="Consolas"/>
                </a:rPr>
                <a:t>BFF API</a:t>
              </a:r>
              <a:endParaRPr>
                <a:solidFill>
                  <a:schemeClr val="dk1"/>
                </a:solidFill>
                <a:latin typeface="Consolas"/>
                <a:ea typeface="Consolas"/>
                <a:cs typeface="Consolas"/>
                <a:sym typeface="Consolas"/>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latin typeface="Consolas"/>
                  <a:ea typeface="Consolas"/>
                  <a:cs typeface="Consolas"/>
                  <a:sym typeface="Consolas"/>
                </a:rPr>
                <a:t>/ios/old</a:t>
              </a:r>
              <a:endParaRPr/>
            </a:p>
          </p:txBody>
        </p:sp>
        <p:cxnSp>
          <p:nvCxnSpPr>
            <p:cNvPr id="737" name="Google Shape;737;p77"/>
            <p:cNvCxnSpPr>
              <a:stCxn id="733" idx="3"/>
              <a:endCxn id="735" idx="1"/>
            </p:cNvCxnSpPr>
            <p:nvPr/>
          </p:nvCxnSpPr>
          <p:spPr>
            <a:xfrm flipH="1" rot="10800000">
              <a:off x="2639675" y="1636925"/>
              <a:ext cx="912300" cy="1029000"/>
            </a:xfrm>
            <a:prstGeom prst="straightConnector1">
              <a:avLst/>
            </a:prstGeom>
            <a:noFill/>
            <a:ln cap="flat" cmpd="sng" w="9525">
              <a:solidFill>
                <a:schemeClr val="dk2"/>
              </a:solidFill>
              <a:prstDash val="solid"/>
              <a:round/>
              <a:headEnd len="med" w="med" type="none"/>
              <a:tailEnd len="med" w="med" type="triangle"/>
            </a:ln>
          </p:spPr>
        </p:cxnSp>
        <p:cxnSp>
          <p:nvCxnSpPr>
            <p:cNvPr id="738" name="Google Shape;738;p77"/>
            <p:cNvCxnSpPr>
              <a:stCxn id="733" idx="3"/>
              <a:endCxn id="736" idx="1"/>
            </p:cNvCxnSpPr>
            <p:nvPr/>
          </p:nvCxnSpPr>
          <p:spPr>
            <a:xfrm>
              <a:off x="2639675" y="2665925"/>
              <a:ext cx="912300" cy="1111200"/>
            </a:xfrm>
            <a:prstGeom prst="straightConnector1">
              <a:avLst/>
            </a:prstGeom>
            <a:noFill/>
            <a:ln cap="flat" cmpd="sng" w="9525">
              <a:solidFill>
                <a:schemeClr val="dk2"/>
              </a:solidFill>
              <a:prstDash val="solid"/>
              <a:round/>
              <a:headEnd len="med" w="med" type="none"/>
              <a:tailEnd len="med" w="med" type="triangle"/>
            </a:ln>
          </p:spPr>
        </p:cxnSp>
      </p:grpSp>
      <p:grpSp>
        <p:nvGrpSpPr>
          <p:cNvPr id="739" name="Google Shape;739;p77"/>
          <p:cNvGrpSpPr/>
          <p:nvPr/>
        </p:nvGrpSpPr>
        <p:grpSpPr>
          <a:xfrm>
            <a:off x="4602825" y="1636925"/>
            <a:ext cx="2998900" cy="2140075"/>
            <a:chOff x="4602825" y="1636925"/>
            <a:chExt cx="2998900" cy="2140075"/>
          </a:xfrm>
        </p:grpSpPr>
        <p:sp>
          <p:nvSpPr>
            <p:cNvPr id="740" name="Google Shape;740;p77"/>
            <p:cNvSpPr/>
            <p:nvPr/>
          </p:nvSpPr>
          <p:spPr>
            <a:xfrm>
              <a:off x="5990725" y="1734275"/>
              <a:ext cx="1611000" cy="1863300"/>
            </a:xfrm>
            <a:prstGeom prst="frame">
              <a:avLst>
                <a:gd fmla="val 12500" name="adj1"/>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JSON compare / fuzzy match of sanitized payload</a:t>
              </a:r>
              <a:endParaRPr sz="1200">
                <a:latin typeface="Consolas"/>
                <a:ea typeface="Consolas"/>
                <a:cs typeface="Consolas"/>
                <a:sym typeface="Consolas"/>
              </a:endParaRPr>
            </a:p>
          </p:txBody>
        </p:sp>
        <p:cxnSp>
          <p:nvCxnSpPr>
            <p:cNvPr id="741" name="Google Shape;741;p77"/>
            <p:cNvCxnSpPr>
              <a:stCxn id="735" idx="3"/>
              <a:endCxn id="740" idx="1"/>
            </p:cNvCxnSpPr>
            <p:nvPr/>
          </p:nvCxnSpPr>
          <p:spPr>
            <a:xfrm>
              <a:off x="4602825" y="1636925"/>
              <a:ext cx="1387800" cy="1029000"/>
            </a:xfrm>
            <a:prstGeom prst="straightConnector1">
              <a:avLst/>
            </a:prstGeom>
            <a:noFill/>
            <a:ln cap="flat" cmpd="sng" w="9525">
              <a:solidFill>
                <a:schemeClr val="dk2"/>
              </a:solidFill>
              <a:prstDash val="solid"/>
              <a:round/>
              <a:headEnd len="med" w="med" type="none"/>
              <a:tailEnd len="med" w="med" type="triangle"/>
            </a:ln>
          </p:spPr>
        </p:cxnSp>
        <p:cxnSp>
          <p:nvCxnSpPr>
            <p:cNvPr id="742" name="Google Shape;742;p77"/>
            <p:cNvCxnSpPr>
              <a:stCxn id="736" idx="3"/>
              <a:endCxn id="740" idx="1"/>
            </p:cNvCxnSpPr>
            <p:nvPr/>
          </p:nvCxnSpPr>
          <p:spPr>
            <a:xfrm flipH="1" rot="10800000">
              <a:off x="4602825" y="2665800"/>
              <a:ext cx="1387800" cy="1111200"/>
            </a:xfrm>
            <a:prstGeom prst="straightConnector1">
              <a:avLst/>
            </a:prstGeom>
            <a:noFill/>
            <a:ln cap="flat" cmpd="sng" w="9525">
              <a:solidFill>
                <a:schemeClr val="dk2"/>
              </a:solidFill>
              <a:prstDash val="solid"/>
              <a:round/>
              <a:headEnd len="med" w="med" type="none"/>
              <a:tailEnd len="med" w="med" type="triangle"/>
            </a:ln>
          </p:spPr>
        </p:cxnSp>
      </p:grpSp>
      <p:grpSp>
        <p:nvGrpSpPr>
          <p:cNvPr id="743" name="Google Shape;743;p77"/>
          <p:cNvGrpSpPr/>
          <p:nvPr/>
        </p:nvGrpSpPr>
        <p:grpSpPr>
          <a:xfrm>
            <a:off x="6543925" y="3597700"/>
            <a:ext cx="1652825" cy="1196400"/>
            <a:chOff x="6543925" y="3597700"/>
            <a:chExt cx="1652825" cy="1196400"/>
          </a:xfrm>
        </p:grpSpPr>
        <p:sp>
          <p:nvSpPr>
            <p:cNvPr id="744" name="Google Shape;744;p77"/>
            <p:cNvSpPr/>
            <p:nvPr/>
          </p:nvSpPr>
          <p:spPr>
            <a:xfrm>
              <a:off x="6543925" y="4095400"/>
              <a:ext cx="504600" cy="698700"/>
            </a:xfrm>
            <a:prstGeom prst="ca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5" name="Google Shape;745;p77"/>
            <p:cNvCxnSpPr>
              <a:endCxn id="744" idx="1"/>
            </p:cNvCxnSpPr>
            <p:nvPr/>
          </p:nvCxnSpPr>
          <p:spPr>
            <a:xfrm>
              <a:off x="6796225" y="3597700"/>
              <a:ext cx="0" cy="497700"/>
            </a:xfrm>
            <a:prstGeom prst="straightConnector1">
              <a:avLst/>
            </a:prstGeom>
            <a:noFill/>
            <a:ln cap="flat" cmpd="sng" w="9525">
              <a:solidFill>
                <a:schemeClr val="dk2"/>
              </a:solidFill>
              <a:prstDash val="solid"/>
              <a:round/>
              <a:headEnd len="med" w="med" type="none"/>
              <a:tailEnd len="med" w="med" type="triangle"/>
            </a:ln>
          </p:spPr>
        </p:cxnSp>
        <p:sp>
          <p:nvSpPr>
            <p:cNvPr id="746" name="Google Shape;746;p77"/>
            <p:cNvSpPr txBox="1"/>
            <p:nvPr/>
          </p:nvSpPr>
          <p:spPr>
            <a:xfrm>
              <a:off x="7162050" y="4225000"/>
              <a:ext cx="10347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Generated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schemas</a:t>
              </a:r>
              <a:endParaRPr sz="1200">
                <a:latin typeface="Consolas"/>
                <a:ea typeface="Consolas"/>
                <a:cs typeface="Consolas"/>
                <a:sym typeface="Consolas"/>
              </a:endParaRPr>
            </a:p>
          </p:txBody>
        </p:sp>
      </p:grpSp>
      <p:sp>
        <p:nvSpPr>
          <p:cNvPr id="747" name="Google Shape;747;p77"/>
          <p:cNvSpPr txBox="1"/>
          <p:nvPr/>
        </p:nvSpPr>
        <p:spPr>
          <a:xfrm>
            <a:off x="776375" y="1236575"/>
            <a:ext cx="1776900" cy="49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Consolas"/>
                <a:ea typeface="Consolas"/>
                <a:cs typeface="Consolas"/>
                <a:sym typeface="Consolas"/>
              </a:rPr>
              <a:t>Tester Account Credentials</a:t>
            </a:r>
            <a:endParaRPr sz="1000">
              <a:latin typeface="Consolas"/>
              <a:ea typeface="Consolas"/>
              <a:cs typeface="Consolas"/>
              <a:sym typeface="Consolas"/>
            </a:endParaRPr>
          </a:p>
        </p:txBody>
      </p:sp>
      <p:sp>
        <p:nvSpPr>
          <p:cNvPr id="748" name="Google Shape;748;p77"/>
          <p:cNvSpPr txBox="1"/>
          <p:nvPr/>
        </p:nvSpPr>
        <p:spPr>
          <a:xfrm>
            <a:off x="1109200" y="939025"/>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PRODUCTION</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2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300"/>
                                        <p:tgtEl>
                                          <p:spTgt spid="7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600"/>
                                        <p:tgtEl>
                                          <p:spTgt spid="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id="147" name="Google Shape;147;p42"/>
          <p:cNvPicPr preferRelativeResize="0"/>
          <p:nvPr/>
        </p:nvPicPr>
        <p:blipFill>
          <a:blip r:embed="rId3">
            <a:alphaModFix/>
          </a:blip>
          <a:stretch>
            <a:fillRect/>
          </a:stretch>
        </p:blipFill>
        <p:spPr>
          <a:xfrm>
            <a:off x="3112875" y="527450"/>
            <a:ext cx="2918238" cy="4088600"/>
          </a:xfrm>
          <a:prstGeom prst="rect">
            <a:avLst/>
          </a:prstGeom>
          <a:noFill/>
          <a:ln>
            <a:noFill/>
          </a:ln>
        </p:spPr>
      </p:pic>
      <p:sp>
        <p:nvSpPr>
          <p:cNvPr id="148" name="Google Shape;148;p42"/>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149" name="Google Shape;149;p42"/>
          <p:cNvSpPr txBox="1"/>
          <p:nvPr>
            <p:ph idx="4294967295" type="title"/>
          </p:nvPr>
        </p:nvSpPr>
        <p:spPr>
          <a:xfrm>
            <a:off x="239275" y="125225"/>
            <a:ext cx="8598600" cy="51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FF0000"/>
                </a:solidFill>
                <a:latin typeface="Proxima Nova"/>
                <a:ea typeface="Proxima Nova"/>
                <a:cs typeface="Proxima Nova"/>
                <a:sym typeface="Proxima Nova"/>
              </a:rPr>
              <a:t>A few years ago...</a:t>
            </a:r>
            <a:endParaRPr sz="2200">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78"/>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Scaling Out </a:t>
            </a:r>
            <a:r>
              <a:rPr b="1" lang="en" sz="2200">
                <a:solidFill>
                  <a:srgbClr val="FF0000"/>
                </a:solidFill>
                <a:latin typeface="Proxima Nova"/>
                <a:ea typeface="Proxima Nova"/>
                <a:cs typeface="Proxima Nova"/>
                <a:sym typeface="Proxima Nova"/>
              </a:rPr>
              <a:t>Functional Testing - Prod Capture and Replay</a:t>
            </a:r>
            <a:endParaRPr b="1" sz="2200">
              <a:solidFill>
                <a:srgbClr val="FF0000"/>
              </a:solidFill>
              <a:latin typeface="Proxima Nova"/>
              <a:ea typeface="Proxima Nova"/>
              <a:cs typeface="Proxima Nova"/>
              <a:sym typeface="Proxima Nova"/>
            </a:endParaRPr>
          </a:p>
        </p:txBody>
      </p:sp>
      <p:sp>
        <p:nvSpPr>
          <p:cNvPr id="754" name="Google Shape;754;p78"/>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755" name="Google Shape;755;p78"/>
          <p:cNvPicPr preferRelativeResize="0"/>
          <p:nvPr/>
        </p:nvPicPr>
        <p:blipFill>
          <a:blip r:embed="rId3">
            <a:alphaModFix/>
          </a:blip>
          <a:stretch>
            <a:fillRect/>
          </a:stretch>
        </p:blipFill>
        <p:spPr>
          <a:xfrm>
            <a:off x="898575" y="1204937"/>
            <a:ext cx="777749" cy="777749"/>
          </a:xfrm>
          <a:prstGeom prst="rect">
            <a:avLst/>
          </a:prstGeom>
          <a:noFill/>
          <a:ln>
            <a:noFill/>
          </a:ln>
        </p:spPr>
      </p:pic>
      <p:cxnSp>
        <p:nvCxnSpPr>
          <p:cNvPr id="756" name="Google Shape;756;p78"/>
          <p:cNvCxnSpPr>
            <a:stCxn id="755" idx="2"/>
            <a:endCxn id="757" idx="0"/>
          </p:cNvCxnSpPr>
          <p:nvPr/>
        </p:nvCxnSpPr>
        <p:spPr>
          <a:xfrm>
            <a:off x="1287450" y="1982687"/>
            <a:ext cx="0" cy="330600"/>
          </a:xfrm>
          <a:prstGeom prst="straightConnector1">
            <a:avLst/>
          </a:prstGeom>
          <a:noFill/>
          <a:ln cap="flat" cmpd="sng" w="9525">
            <a:solidFill>
              <a:schemeClr val="dk2"/>
            </a:solidFill>
            <a:prstDash val="solid"/>
            <a:round/>
            <a:headEnd len="med" w="med" type="none"/>
            <a:tailEnd len="med" w="med" type="triangle"/>
          </a:ln>
        </p:spPr>
      </p:cxnSp>
      <p:grpSp>
        <p:nvGrpSpPr>
          <p:cNvPr id="758" name="Google Shape;758;p78"/>
          <p:cNvGrpSpPr/>
          <p:nvPr/>
        </p:nvGrpSpPr>
        <p:grpSpPr>
          <a:xfrm>
            <a:off x="1539759" y="1491650"/>
            <a:ext cx="7511391" cy="3302450"/>
            <a:chOff x="1539759" y="1491650"/>
            <a:chExt cx="7511391" cy="3302450"/>
          </a:xfrm>
        </p:grpSpPr>
        <p:sp>
          <p:nvSpPr>
            <p:cNvPr id="759" name="Google Shape;759;p78"/>
            <p:cNvSpPr/>
            <p:nvPr/>
          </p:nvSpPr>
          <p:spPr>
            <a:xfrm>
              <a:off x="6828925" y="1734275"/>
              <a:ext cx="1611000" cy="1863300"/>
            </a:xfrm>
            <a:prstGeom prst="frame">
              <a:avLst>
                <a:gd fmla="val 12500" name="adj1"/>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JSON compare / fuzzy match of sanitized payload</a:t>
              </a:r>
              <a:endParaRPr sz="1200">
                <a:latin typeface="Consolas"/>
                <a:ea typeface="Consolas"/>
                <a:cs typeface="Consolas"/>
                <a:sym typeface="Consolas"/>
              </a:endParaRPr>
            </a:p>
          </p:txBody>
        </p:sp>
        <p:cxnSp>
          <p:nvCxnSpPr>
            <p:cNvPr id="760" name="Google Shape;760;p78"/>
            <p:cNvCxnSpPr>
              <a:stCxn id="761" idx="4"/>
              <a:endCxn id="762" idx="1"/>
            </p:cNvCxnSpPr>
            <p:nvPr/>
          </p:nvCxnSpPr>
          <p:spPr>
            <a:xfrm flipH="1" rot="10800000">
              <a:off x="1539759" y="1976625"/>
              <a:ext cx="3187200" cy="2138700"/>
            </a:xfrm>
            <a:prstGeom prst="straightConnector1">
              <a:avLst/>
            </a:prstGeom>
            <a:noFill/>
            <a:ln cap="flat" cmpd="sng" w="9525">
              <a:solidFill>
                <a:schemeClr val="dk2"/>
              </a:solidFill>
              <a:prstDash val="solid"/>
              <a:round/>
              <a:headEnd len="med" w="med" type="none"/>
              <a:tailEnd len="med" w="med" type="triangle"/>
            </a:ln>
          </p:spPr>
        </p:cxnSp>
        <p:cxnSp>
          <p:nvCxnSpPr>
            <p:cNvPr id="763" name="Google Shape;763;p78"/>
            <p:cNvCxnSpPr>
              <a:stCxn id="761" idx="4"/>
              <a:endCxn id="764" idx="1"/>
            </p:cNvCxnSpPr>
            <p:nvPr/>
          </p:nvCxnSpPr>
          <p:spPr>
            <a:xfrm>
              <a:off x="1539759" y="4115325"/>
              <a:ext cx="3187200" cy="1500"/>
            </a:xfrm>
            <a:prstGeom prst="straightConnector1">
              <a:avLst/>
            </a:prstGeom>
            <a:noFill/>
            <a:ln cap="flat" cmpd="sng" w="9525">
              <a:solidFill>
                <a:schemeClr val="dk2"/>
              </a:solidFill>
              <a:prstDash val="solid"/>
              <a:round/>
              <a:headEnd len="med" w="med" type="none"/>
              <a:tailEnd len="med" w="med" type="triangle"/>
            </a:ln>
          </p:spPr>
        </p:cxnSp>
        <p:cxnSp>
          <p:nvCxnSpPr>
            <p:cNvPr id="765" name="Google Shape;765;p78"/>
            <p:cNvCxnSpPr>
              <a:stCxn id="762" idx="3"/>
              <a:endCxn id="759" idx="1"/>
            </p:cNvCxnSpPr>
            <p:nvPr/>
          </p:nvCxnSpPr>
          <p:spPr>
            <a:xfrm>
              <a:off x="5777825" y="1976600"/>
              <a:ext cx="1051200" cy="689400"/>
            </a:xfrm>
            <a:prstGeom prst="straightConnector1">
              <a:avLst/>
            </a:prstGeom>
            <a:noFill/>
            <a:ln cap="flat" cmpd="sng" w="9525">
              <a:solidFill>
                <a:schemeClr val="dk2"/>
              </a:solidFill>
              <a:prstDash val="solid"/>
              <a:round/>
              <a:headEnd len="med" w="med" type="none"/>
              <a:tailEnd len="med" w="med" type="triangle"/>
            </a:ln>
          </p:spPr>
        </p:cxnSp>
        <p:cxnSp>
          <p:nvCxnSpPr>
            <p:cNvPr id="766" name="Google Shape;766;p78"/>
            <p:cNvCxnSpPr>
              <a:stCxn id="764" idx="3"/>
              <a:endCxn id="759" idx="1"/>
            </p:cNvCxnSpPr>
            <p:nvPr/>
          </p:nvCxnSpPr>
          <p:spPr>
            <a:xfrm flipH="1" rot="10800000">
              <a:off x="5777825" y="2665875"/>
              <a:ext cx="1051200" cy="1450800"/>
            </a:xfrm>
            <a:prstGeom prst="straightConnector1">
              <a:avLst/>
            </a:prstGeom>
            <a:noFill/>
            <a:ln cap="flat" cmpd="sng" w="9525">
              <a:solidFill>
                <a:schemeClr val="dk2"/>
              </a:solidFill>
              <a:prstDash val="solid"/>
              <a:round/>
              <a:headEnd len="med" w="med" type="none"/>
              <a:tailEnd len="med" w="med" type="triangle"/>
            </a:ln>
          </p:spPr>
        </p:cxnSp>
        <p:sp>
          <p:nvSpPr>
            <p:cNvPr id="767" name="Google Shape;767;p78"/>
            <p:cNvSpPr/>
            <p:nvPr/>
          </p:nvSpPr>
          <p:spPr>
            <a:xfrm>
              <a:off x="7382125" y="4095400"/>
              <a:ext cx="504600" cy="698700"/>
            </a:xfrm>
            <a:prstGeom prst="ca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8" name="Google Shape;768;p78"/>
            <p:cNvCxnSpPr>
              <a:endCxn id="767" idx="1"/>
            </p:cNvCxnSpPr>
            <p:nvPr/>
          </p:nvCxnSpPr>
          <p:spPr>
            <a:xfrm>
              <a:off x="7634425" y="3597700"/>
              <a:ext cx="0" cy="497700"/>
            </a:xfrm>
            <a:prstGeom prst="straightConnector1">
              <a:avLst/>
            </a:prstGeom>
            <a:noFill/>
            <a:ln cap="flat" cmpd="sng" w="9525">
              <a:solidFill>
                <a:schemeClr val="dk2"/>
              </a:solidFill>
              <a:prstDash val="solid"/>
              <a:round/>
              <a:headEnd len="med" w="med" type="none"/>
              <a:tailEnd len="med" w="med" type="triangle"/>
            </a:ln>
          </p:spPr>
        </p:cxnSp>
        <p:sp>
          <p:nvSpPr>
            <p:cNvPr id="769" name="Google Shape;769;p78"/>
            <p:cNvSpPr txBox="1"/>
            <p:nvPr/>
          </p:nvSpPr>
          <p:spPr>
            <a:xfrm>
              <a:off x="8000250" y="4195900"/>
              <a:ext cx="10509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Generated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schemas</a:t>
              </a:r>
              <a:endParaRPr sz="1200">
                <a:latin typeface="Consolas"/>
                <a:ea typeface="Consolas"/>
                <a:cs typeface="Consolas"/>
                <a:sym typeface="Consolas"/>
              </a:endParaRPr>
            </a:p>
          </p:txBody>
        </p:sp>
        <p:sp>
          <p:nvSpPr>
            <p:cNvPr id="762" name="Google Shape;762;p78"/>
            <p:cNvSpPr/>
            <p:nvPr/>
          </p:nvSpPr>
          <p:spPr>
            <a:xfrm>
              <a:off x="4726925" y="1491650"/>
              <a:ext cx="1050900" cy="969900"/>
            </a:xfrm>
            <a:prstGeom prst="foldedCorner">
              <a:avLst>
                <a:gd fmla="val 16667" name="adj"/>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Migrated </a:t>
              </a:r>
              <a:endParaRPr>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BFF API</a:t>
              </a:r>
              <a:r>
                <a:rPr lang="en">
                  <a:latin typeface="Consolas"/>
                  <a:ea typeface="Consolas"/>
                  <a:cs typeface="Consolas"/>
                  <a:sym typeface="Consolas"/>
                </a:rPr>
                <a:t> </a:t>
              </a:r>
              <a:endParaRPr>
                <a:latin typeface="Consolas"/>
                <a:ea typeface="Consolas"/>
                <a:cs typeface="Consolas"/>
                <a:sym typeface="Consolas"/>
              </a:endParaRPr>
            </a:p>
            <a:p>
              <a:pPr indent="0" lvl="0" marL="0" rtl="0" algn="l">
                <a:spcBef>
                  <a:spcPts val="0"/>
                </a:spcBef>
                <a:spcAft>
                  <a:spcPts val="0"/>
                </a:spcAft>
                <a:buNone/>
              </a:pPr>
              <a:r>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/ios/new</a:t>
              </a:r>
              <a:endParaRPr>
                <a:latin typeface="Consolas"/>
                <a:ea typeface="Consolas"/>
                <a:cs typeface="Consolas"/>
                <a:sym typeface="Consolas"/>
              </a:endParaRPr>
            </a:p>
          </p:txBody>
        </p:sp>
        <p:sp>
          <p:nvSpPr>
            <p:cNvPr id="764" name="Google Shape;764;p78"/>
            <p:cNvSpPr/>
            <p:nvPr/>
          </p:nvSpPr>
          <p:spPr>
            <a:xfrm>
              <a:off x="4726925" y="3631725"/>
              <a:ext cx="1050900" cy="969900"/>
            </a:xfrm>
            <a:prstGeom prst="foldedCorner">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Consolas"/>
                  <a:ea typeface="Consolas"/>
                  <a:cs typeface="Consolas"/>
                  <a:sym typeface="Consolas"/>
                </a:rPr>
                <a:t>Existing</a:t>
              </a:r>
              <a:endParaRPr>
                <a:solidFill>
                  <a:schemeClr val="dk1"/>
                </a:solidFill>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BFF API</a:t>
              </a:r>
              <a:endParaRPr>
                <a:solidFill>
                  <a:schemeClr val="dk1"/>
                </a:solidFill>
                <a:latin typeface="Consolas"/>
                <a:ea typeface="Consolas"/>
                <a:cs typeface="Consolas"/>
                <a:sym typeface="Consolas"/>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latin typeface="Consolas"/>
                  <a:ea typeface="Consolas"/>
                  <a:cs typeface="Consolas"/>
                  <a:sym typeface="Consolas"/>
                </a:rPr>
                <a:t>/ios/old</a:t>
              </a:r>
              <a:endParaRPr/>
            </a:p>
          </p:txBody>
        </p:sp>
      </p:grpSp>
      <p:sp>
        <p:nvSpPr>
          <p:cNvPr id="757" name="Google Shape;757;p78"/>
          <p:cNvSpPr/>
          <p:nvPr/>
        </p:nvSpPr>
        <p:spPr>
          <a:xfrm>
            <a:off x="762000" y="2313175"/>
            <a:ext cx="1050900" cy="969900"/>
          </a:xfrm>
          <a:prstGeom prst="foldedCorner">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Consolas"/>
                <a:ea typeface="Consolas"/>
                <a:cs typeface="Consolas"/>
                <a:sym typeface="Consolas"/>
              </a:rPr>
              <a:t>Existing</a:t>
            </a:r>
            <a:endParaRPr>
              <a:solidFill>
                <a:schemeClr val="dk1"/>
              </a:solidFill>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BFF API </a:t>
            </a:r>
            <a:br>
              <a:rPr lang="en">
                <a:solidFill>
                  <a:schemeClr val="dk1"/>
                </a:solidFill>
                <a:latin typeface="Consolas"/>
                <a:ea typeface="Consolas"/>
                <a:cs typeface="Consolas"/>
                <a:sym typeface="Consolas"/>
              </a:rPr>
            </a:br>
            <a:endParaRPr/>
          </a:p>
          <a:p>
            <a:pPr indent="0" lvl="0" marL="0" rtl="0" algn="l">
              <a:spcBef>
                <a:spcPts val="0"/>
              </a:spcBef>
              <a:spcAft>
                <a:spcPts val="0"/>
              </a:spcAft>
              <a:buNone/>
            </a:pPr>
            <a:r>
              <a:rPr lang="en">
                <a:solidFill>
                  <a:schemeClr val="dk1"/>
                </a:solidFill>
                <a:latin typeface="Consolas"/>
                <a:ea typeface="Consolas"/>
                <a:cs typeface="Consolas"/>
                <a:sym typeface="Consolas"/>
              </a:rPr>
              <a:t>/ios/old</a:t>
            </a:r>
            <a:endParaRPr/>
          </a:p>
        </p:txBody>
      </p:sp>
      <p:sp>
        <p:nvSpPr>
          <p:cNvPr id="761" name="Google Shape;761;p78"/>
          <p:cNvSpPr/>
          <p:nvPr/>
        </p:nvSpPr>
        <p:spPr>
          <a:xfrm>
            <a:off x="1035159" y="3765975"/>
            <a:ext cx="504600" cy="698700"/>
          </a:xfrm>
          <a:prstGeom prst="ca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8"/>
          <p:cNvSpPr txBox="1"/>
          <p:nvPr/>
        </p:nvSpPr>
        <p:spPr>
          <a:xfrm>
            <a:off x="820350" y="4470325"/>
            <a:ext cx="934200" cy="37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Consolas"/>
                <a:ea typeface="Consolas"/>
                <a:cs typeface="Consolas"/>
                <a:sym typeface="Consolas"/>
              </a:rPr>
              <a:t>Captured Requests</a:t>
            </a:r>
            <a:endParaRPr sz="1200">
              <a:latin typeface="Consolas"/>
              <a:ea typeface="Consolas"/>
              <a:cs typeface="Consolas"/>
              <a:sym typeface="Consolas"/>
            </a:endParaRPr>
          </a:p>
        </p:txBody>
      </p:sp>
      <p:sp>
        <p:nvSpPr>
          <p:cNvPr id="771" name="Google Shape;771;p78"/>
          <p:cNvSpPr txBox="1"/>
          <p:nvPr/>
        </p:nvSpPr>
        <p:spPr>
          <a:xfrm>
            <a:off x="1676325" y="1382750"/>
            <a:ext cx="10509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Customer Devices</a:t>
            </a:r>
            <a:endParaRPr sz="1200">
              <a:latin typeface="Consolas"/>
              <a:ea typeface="Consolas"/>
              <a:cs typeface="Consolas"/>
              <a:sym typeface="Consolas"/>
            </a:endParaRPr>
          </a:p>
        </p:txBody>
      </p:sp>
      <p:cxnSp>
        <p:nvCxnSpPr>
          <p:cNvPr id="772" name="Google Shape;772;p78"/>
          <p:cNvCxnSpPr>
            <a:stCxn id="757" idx="2"/>
            <a:endCxn id="761" idx="1"/>
          </p:cNvCxnSpPr>
          <p:nvPr/>
        </p:nvCxnSpPr>
        <p:spPr>
          <a:xfrm>
            <a:off x="1287450" y="3283075"/>
            <a:ext cx="0" cy="483000"/>
          </a:xfrm>
          <a:prstGeom prst="straightConnector1">
            <a:avLst/>
          </a:prstGeom>
          <a:noFill/>
          <a:ln cap="flat" cmpd="sng" w="9525">
            <a:solidFill>
              <a:schemeClr val="dk2"/>
            </a:solidFill>
            <a:prstDash val="solid"/>
            <a:round/>
            <a:headEnd len="med" w="med" type="none"/>
            <a:tailEnd len="med" w="med" type="triangle"/>
          </a:ln>
        </p:spPr>
      </p:cxnSp>
      <p:cxnSp>
        <p:nvCxnSpPr>
          <p:cNvPr id="773" name="Google Shape;773;p78"/>
          <p:cNvCxnSpPr/>
          <p:nvPr/>
        </p:nvCxnSpPr>
        <p:spPr>
          <a:xfrm>
            <a:off x="2916800" y="1106350"/>
            <a:ext cx="0" cy="3648900"/>
          </a:xfrm>
          <a:prstGeom prst="straightConnector1">
            <a:avLst/>
          </a:prstGeom>
          <a:noFill/>
          <a:ln cap="flat" cmpd="sng" w="9525">
            <a:solidFill>
              <a:schemeClr val="dk2"/>
            </a:solidFill>
            <a:prstDash val="dash"/>
            <a:round/>
            <a:headEnd len="med" w="med" type="none"/>
            <a:tailEnd len="med" w="med" type="none"/>
          </a:ln>
        </p:spPr>
      </p:cxnSp>
      <p:sp>
        <p:nvSpPr>
          <p:cNvPr id="774" name="Google Shape;774;p78"/>
          <p:cNvSpPr txBox="1"/>
          <p:nvPr/>
        </p:nvSpPr>
        <p:spPr>
          <a:xfrm>
            <a:off x="1261600" y="862825"/>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PRODUCTION</a:t>
            </a:r>
            <a:endParaRPr i="1"/>
          </a:p>
        </p:txBody>
      </p:sp>
      <p:sp>
        <p:nvSpPr>
          <p:cNvPr id="775" name="Google Shape;775;p78"/>
          <p:cNvSpPr txBox="1"/>
          <p:nvPr/>
        </p:nvSpPr>
        <p:spPr>
          <a:xfrm>
            <a:off x="2840600" y="862825"/>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TEST</a:t>
            </a:r>
            <a:endParaRPr i="1"/>
          </a:p>
        </p:txBody>
      </p:sp>
      <p:sp>
        <p:nvSpPr>
          <p:cNvPr id="776" name="Google Shape;776;p78"/>
          <p:cNvSpPr txBox="1"/>
          <p:nvPr/>
        </p:nvSpPr>
        <p:spPr>
          <a:xfrm>
            <a:off x="667875" y="3396650"/>
            <a:ext cx="1203300" cy="14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200">
                <a:latin typeface="Consolas"/>
                <a:ea typeface="Consolas"/>
                <a:cs typeface="Consolas"/>
                <a:sym typeface="Consolas"/>
              </a:rPr>
              <a:t>PII Masking</a:t>
            </a:r>
            <a:endParaRPr b="1" i="1" sz="1200">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79"/>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Functional Testing Strategy - Environment Implications</a:t>
            </a:r>
            <a:endParaRPr b="1" sz="2200">
              <a:solidFill>
                <a:srgbClr val="FF0000"/>
              </a:solidFill>
              <a:latin typeface="Proxima Nova"/>
              <a:ea typeface="Proxima Nova"/>
              <a:cs typeface="Proxima Nova"/>
              <a:sym typeface="Proxima Nova"/>
            </a:endParaRPr>
          </a:p>
        </p:txBody>
      </p:sp>
      <p:sp>
        <p:nvSpPr>
          <p:cNvPr id="782" name="Google Shape;782;p79"/>
          <p:cNvSpPr txBox="1"/>
          <p:nvPr/>
        </p:nvSpPr>
        <p:spPr>
          <a:xfrm>
            <a:off x="5207125" y="4199450"/>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PRODUCTION</a:t>
            </a:r>
            <a:endParaRPr i="1"/>
          </a:p>
        </p:txBody>
      </p:sp>
      <p:sp>
        <p:nvSpPr>
          <p:cNvPr id="783" name="Google Shape;783;p79"/>
          <p:cNvSpPr txBox="1"/>
          <p:nvPr/>
        </p:nvSpPr>
        <p:spPr>
          <a:xfrm>
            <a:off x="2819550" y="4199450"/>
            <a:ext cx="1203300" cy="26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nsolas"/>
                <a:ea typeface="Consolas"/>
                <a:cs typeface="Consolas"/>
                <a:sym typeface="Consolas"/>
              </a:rPr>
              <a:t>TEST</a:t>
            </a:r>
            <a:endParaRPr i="1"/>
          </a:p>
        </p:txBody>
      </p:sp>
      <p:grpSp>
        <p:nvGrpSpPr>
          <p:cNvPr id="784" name="Google Shape;784;p79"/>
          <p:cNvGrpSpPr/>
          <p:nvPr/>
        </p:nvGrpSpPr>
        <p:grpSpPr>
          <a:xfrm>
            <a:off x="229261" y="946900"/>
            <a:ext cx="8685498" cy="3871170"/>
            <a:chOff x="229261" y="750100"/>
            <a:chExt cx="8685498" cy="3871170"/>
          </a:xfrm>
        </p:grpSpPr>
        <p:sp>
          <p:nvSpPr>
            <p:cNvPr id="785" name="Google Shape;785;p79"/>
            <p:cNvSpPr/>
            <p:nvPr/>
          </p:nvSpPr>
          <p:spPr>
            <a:xfrm>
              <a:off x="2919750" y="750100"/>
              <a:ext cx="1882800" cy="1328400"/>
            </a:xfrm>
            <a:prstGeom prst="wedgeEllipseCallout">
              <a:avLst>
                <a:gd fmla="val -65464" name="adj1"/>
                <a:gd fmla="val -3975" name="adj2"/>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tral Medium"/>
                  <a:ea typeface="Spectral Medium"/>
                  <a:cs typeface="Spectral Medium"/>
                  <a:sym typeface="Spectral Medium"/>
                </a:rPr>
                <a:t>Ha! You can’t test WITH production data over there</a:t>
              </a:r>
              <a:endParaRPr>
                <a:latin typeface="Spectral Medium"/>
                <a:ea typeface="Spectral Medium"/>
                <a:cs typeface="Spectral Medium"/>
                <a:sym typeface="Spectral Medium"/>
              </a:endParaRPr>
            </a:p>
          </p:txBody>
        </p:sp>
        <p:sp>
          <p:nvSpPr>
            <p:cNvPr id="786" name="Google Shape;786;p79"/>
            <p:cNvSpPr/>
            <p:nvPr/>
          </p:nvSpPr>
          <p:spPr>
            <a:xfrm>
              <a:off x="4244725" y="2107138"/>
              <a:ext cx="1882800" cy="1328400"/>
            </a:xfrm>
            <a:prstGeom prst="wedgeEllipseCallout">
              <a:avLst>
                <a:gd fmla="val 67673" name="adj1"/>
                <a:gd fmla="val -4705" name="adj2"/>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tral Medium"/>
                  <a:ea typeface="Spectral Medium"/>
                  <a:cs typeface="Spectral Medium"/>
                  <a:sym typeface="Spectral Medium"/>
                </a:rPr>
                <a:t>Ha! I bet you aren’t that stable</a:t>
              </a:r>
              <a:endParaRPr>
                <a:latin typeface="Spectral Medium"/>
                <a:ea typeface="Spectral Medium"/>
                <a:cs typeface="Spectral Medium"/>
                <a:sym typeface="Spectral Medium"/>
              </a:endParaRPr>
            </a:p>
          </p:txBody>
        </p:sp>
        <p:pic>
          <p:nvPicPr>
            <p:cNvPr id="787" name="Google Shape;787;p79"/>
            <p:cNvPicPr preferRelativeResize="0"/>
            <p:nvPr/>
          </p:nvPicPr>
          <p:blipFill>
            <a:blip r:embed="rId3">
              <a:alphaModFix/>
            </a:blip>
            <a:stretch>
              <a:fillRect/>
            </a:stretch>
          </p:blipFill>
          <p:spPr>
            <a:xfrm>
              <a:off x="229261" y="968718"/>
              <a:ext cx="2396982" cy="3652552"/>
            </a:xfrm>
            <a:prstGeom prst="rect">
              <a:avLst/>
            </a:prstGeom>
            <a:noFill/>
            <a:ln>
              <a:noFill/>
            </a:ln>
          </p:spPr>
        </p:pic>
        <p:pic>
          <p:nvPicPr>
            <p:cNvPr id="788" name="Google Shape;788;p79"/>
            <p:cNvPicPr preferRelativeResize="0"/>
            <p:nvPr/>
          </p:nvPicPr>
          <p:blipFill>
            <a:blip r:embed="rId4">
              <a:alphaModFix/>
            </a:blip>
            <a:stretch>
              <a:fillRect/>
            </a:stretch>
          </p:blipFill>
          <p:spPr>
            <a:xfrm>
              <a:off x="6517777" y="968718"/>
              <a:ext cx="2396982" cy="3652552"/>
            </a:xfrm>
            <a:prstGeom prst="rect">
              <a:avLst/>
            </a:prstGeom>
            <a:noFill/>
            <a:ln>
              <a:noFill/>
            </a:ln>
          </p:spPr>
        </p:pic>
      </p:grpSp>
      <p:grpSp>
        <p:nvGrpSpPr>
          <p:cNvPr id="789" name="Google Shape;789;p79"/>
          <p:cNvGrpSpPr/>
          <p:nvPr/>
        </p:nvGrpSpPr>
        <p:grpSpPr>
          <a:xfrm>
            <a:off x="668550" y="946888"/>
            <a:ext cx="7344050" cy="3648900"/>
            <a:chOff x="668550" y="946888"/>
            <a:chExt cx="7344050" cy="3648900"/>
          </a:xfrm>
        </p:grpSpPr>
        <p:cxnSp>
          <p:nvCxnSpPr>
            <p:cNvPr id="790" name="Google Shape;790;p79"/>
            <p:cNvCxnSpPr/>
            <p:nvPr/>
          </p:nvCxnSpPr>
          <p:spPr>
            <a:xfrm>
              <a:off x="4340575" y="946888"/>
              <a:ext cx="0" cy="3648900"/>
            </a:xfrm>
            <a:prstGeom prst="straightConnector1">
              <a:avLst/>
            </a:prstGeom>
            <a:noFill/>
            <a:ln cap="flat" cmpd="sng" w="9525">
              <a:solidFill>
                <a:schemeClr val="dk2"/>
              </a:solidFill>
              <a:prstDash val="dash"/>
              <a:round/>
              <a:headEnd len="med" w="med" type="none"/>
              <a:tailEnd len="med" w="med" type="none"/>
            </a:ln>
          </p:spPr>
        </p:cxnSp>
        <p:sp>
          <p:nvSpPr>
            <p:cNvPr id="791" name="Google Shape;791;p79"/>
            <p:cNvSpPr txBox="1"/>
            <p:nvPr/>
          </p:nvSpPr>
          <p:spPr>
            <a:xfrm>
              <a:off x="668550" y="2108313"/>
              <a:ext cx="2397000" cy="147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rgbClr val="1155CC"/>
                  </a:solidFill>
                  <a:latin typeface="Spectral"/>
                  <a:ea typeface="Spectral"/>
                  <a:cs typeface="Spectral"/>
                  <a:sym typeface="Spectral"/>
                </a:rPr>
                <a:t>Prod Capture and Replay</a:t>
              </a:r>
              <a:endParaRPr/>
            </a:p>
          </p:txBody>
        </p:sp>
        <p:sp>
          <p:nvSpPr>
            <p:cNvPr id="792" name="Google Shape;792;p79"/>
            <p:cNvSpPr txBox="1"/>
            <p:nvPr/>
          </p:nvSpPr>
          <p:spPr>
            <a:xfrm>
              <a:off x="5615600" y="2108300"/>
              <a:ext cx="2397000" cy="147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rgbClr val="1155CC"/>
                  </a:solidFill>
                  <a:latin typeface="Spectral"/>
                  <a:ea typeface="Spectral"/>
                  <a:cs typeface="Spectral"/>
                  <a:sym typeface="Spectral"/>
                </a:rPr>
                <a:t>Duplex Testing</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400"/>
                                        <p:tgtEl>
                                          <p:spTgt spid="789"/>
                                        </p:tgtEl>
                                        <p:attrNameLst>
                                          <p:attrName>ppt_x</p:attrName>
                                        </p:attrNameLst>
                                      </p:cBhvr>
                                      <p:tavLst>
                                        <p:tav fmla="" tm="0">
                                          <p:val>
                                            <p:strVal val="#ppt_x"/>
                                          </p:val>
                                        </p:tav>
                                        <p:tav fmla="" tm="100000">
                                          <p:val>
                                            <p:strVal val="#ppt_x-1"/>
                                          </p:val>
                                        </p:tav>
                                      </p:tavLst>
                                    </p:anim>
                                    <p:set>
                                      <p:cBhvr>
                                        <p:cTn dur="1" fill="hold">
                                          <p:stCondLst>
                                            <p:cond delay="400"/>
                                          </p:stCondLst>
                                        </p:cTn>
                                        <p:tgtEl>
                                          <p:spTgt spid="789"/>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784"/>
                                        </p:tgtEl>
                                        <p:attrNameLst>
                                          <p:attrName>style.visibility</p:attrName>
                                        </p:attrNameLst>
                                      </p:cBhvr>
                                      <p:to>
                                        <p:strVal val="visible"/>
                                      </p:to>
                                    </p:set>
                                    <p:anim calcmode="lin" valueType="num">
                                      <p:cBhvr additive="base">
                                        <p:cTn dur="400"/>
                                        <p:tgtEl>
                                          <p:spTgt spid="78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80"/>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Functional Testing - Production Verification - Canaries</a:t>
            </a:r>
            <a:endParaRPr b="1" sz="2200">
              <a:solidFill>
                <a:srgbClr val="FF0000"/>
              </a:solidFill>
              <a:latin typeface="Proxima Nova"/>
              <a:ea typeface="Proxima Nova"/>
              <a:cs typeface="Proxima Nova"/>
              <a:sym typeface="Proxima Nova"/>
            </a:endParaRPr>
          </a:p>
        </p:txBody>
      </p:sp>
      <p:sp>
        <p:nvSpPr>
          <p:cNvPr id="798" name="Google Shape;798;p80"/>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grpSp>
        <p:nvGrpSpPr>
          <p:cNvPr id="799" name="Google Shape;799;p80"/>
          <p:cNvGrpSpPr/>
          <p:nvPr/>
        </p:nvGrpSpPr>
        <p:grpSpPr>
          <a:xfrm>
            <a:off x="4101425" y="1505675"/>
            <a:ext cx="3156625" cy="3059825"/>
            <a:chOff x="4101425" y="1505675"/>
            <a:chExt cx="3156625" cy="3059825"/>
          </a:xfrm>
        </p:grpSpPr>
        <p:grpSp>
          <p:nvGrpSpPr>
            <p:cNvPr id="800" name="Google Shape;800;p80"/>
            <p:cNvGrpSpPr/>
            <p:nvPr/>
          </p:nvGrpSpPr>
          <p:grpSpPr>
            <a:xfrm>
              <a:off x="4101425" y="1505675"/>
              <a:ext cx="2662100" cy="3059825"/>
              <a:chOff x="4101425" y="1505675"/>
              <a:chExt cx="2662100" cy="3059825"/>
            </a:xfrm>
          </p:grpSpPr>
          <p:sp>
            <p:nvSpPr>
              <p:cNvPr id="801" name="Google Shape;801;p80"/>
              <p:cNvSpPr/>
              <p:nvPr/>
            </p:nvSpPr>
            <p:spPr>
              <a:xfrm>
                <a:off x="5152525" y="1505675"/>
                <a:ext cx="1611000" cy="1863300"/>
              </a:xfrm>
              <a:prstGeom prst="frame">
                <a:avLst>
                  <a:gd fmla="val 12500" name="adj1"/>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Canary Analysis</a:t>
                </a:r>
                <a:endParaRPr sz="1200">
                  <a:latin typeface="Consolas"/>
                  <a:ea typeface="Consolas"/>
                  <a:cs typeface="Consolas"/>
                  <a:sym typeface="Consolas"/>
                </a:endParaRPr>
              </a:p>
            </p:txBody>
          </p:sp>
          <p:cxnSp>
            <p:nvCxnSpPr>
              <p:cNvPr id="802" name="Google Shape;802;p80"/>
              <p:cNvCxnSpPr>
                <a:stCxn id="803" idx="3"/>
                <a:endCxn id="801" idx="1"/>
              </p:cNvCxnSpPr>
              <p:nvPr/>
            </p:nvCxnSpPr>
            <p:spPr>
              <a:xfrm>
                <a:off x="4101425" y="1748000"/>
                <a:ext cx="1051200" cy="689400"/>
              </a:xfrm>
              <a:prstGeom prst="straightConnector1">
                <a:avLst/>
              </a:prstGeom>
              <a:noFill/>
              <a:ln cap="flat" cmpd="sng" w="9525">
                <a:solidFill>
                  <a:schemeClr val="dk2"/>
                </a:solidFill>
                <a:prstDash val="solid"/>
                <a:round/>
                <a:headEnd len="med" w="med" type="none"/>
                <a:tailEnd len="med" w="med" type="triangle"/>
              </a:ln>
            </p:spPr>
          </p:cxnSp>
          <p:cxnSp>
            <p:nvCxnSpPr>
              <p:cNvPr id="804" name="Google Shape;804;p80"/>
              <p:cNvCxnSpPr>
                <a:stCxn id="805" idx="3"/>
                <a:endCxn id="801" idx="1"/>
              </p:cNvCxnSpPr>
              <p:nvPr/>
            </p:nvCxnSpPr>
            <p:spPr>
              <a:xfrm flipH="1" rot="10800000">
                <a:off x="4101425" y="2437275"/>
                <a:ext cx="1051200" cy="1450800"/>
              </a:xfrm>
              <a:prstGeom prst="straightConnector1">
                <a:avLst/>
              </a:prstGeom>
              <a:noFill/>
              <a:ln cap="flat" cmpd="sng" w="9525">
                <a:solidFill>
                  <a:schemeClr val="dk2"/>
                </a:solidFill>
                <a:prstDash val="solid"/>
                <a:round/>
                <a:headEnd len="med" w="med" type="none"/>
                <a:tailEnd len="med" w="med" type="triangle"/>
              </a:ln>
            </p:spPr>
          </p:cxnSp>
          <p:sp>
            <p:nvSpPr>
              <p:cNvPr id="806" name="Google Shape;806;p80"/>
              <p:cNvSpPr/>
              <p:nvPr/>
            </p:nvSpPr>
            <p:spPr>
              <a:xfrm>
                <a:off x="5705725" y="3866800"/>
                <a:ext cx="504600" cy="698700"/>
              </a:xfrm>
              <a:prstGeom prst="ca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7" name="Google Shape;807;p80"/>
              <p:cNvCxnSpPr>
                <a:endCxn id="806" idx="1"/>
              </p:cNvCxnSpPr>
              <p:nvPr/>
            </p:nvCxnSpPr>
            <p:spPr>
              <a:xfrm>
                <a:off x="5958025" y="3369100"/>
                <a:ext cx="0" cy="497700"/>
              </a:xfrm>
              <a:prstGeom prst="straightConnector1">
                <a:avLst/>
              </a:prstGeom>
              <a:noFill/>
              <a:ln cap="flat" cmpd="sng" w="9525">
                <a:solidFill>
                  <a:schemeClr val="dk2"/>
                </a:solidFill>
                <a:prstDash val="solid"/>
                <a:round/>
                <a:headEnd len="med" w="med" type="none"/>
                <a:tailEnd len="med" w="med" type="triangle"/>
              </a:ln>
            </p:spPr>
          </p:cxnSp>
        </p:grpSp>
        <p:sp>
          <p:nvSpPr>
            <p:cNvPr id="808" name="Google Shape;808;p80"/>
            <p:cNvSpPr txBox="1"/>
            <p:nvPr/>
          </p:nvSpPr>
          <p:spPr>
            <a:xfrm>
              <a:off x="6323850" y="3996400"/>
              <a:ext cx="9342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Captured</a:t>
              </a:r>
              <a:endParaRPr sz="1200">
                <a:latin typeface="Consolas"/>
                <a:ea typeface="Consolas"/>
                <a:cs typeface="Consolas"/>
                <a:sym typeface="Consolas"/>
              </a:endParaRPr>
            </a:p>
            <a:p>
              <a:pPr indent="0" lvl="0" marL="0" rtl="0" algn="l">
                <a:spcBef>
                  <a:spcPts val="0"/>
                </a:spcBef>
                <a:spcAft>
                  <a:spcPts val="0"/>
                </a:spcAft>
                <a:buNone/>
              </a:pPr>
              <a:r>
                <a:rPr lang="en" sz="1200">
                  <a:latin typeface="Consolas"/>
                  <a:ea typeface="Consolas"/>
                  <a:cs typeface="Consolas"/>
                  <a:sym typeface="Consolas"/>
                </a:rPr>
                <a:t>Logs</a:t>
              </a:r>
              <a:endParaRPr sz="1200">
                <a:latin typeface="Consolas"/>
                <a:ea typeface="Consolas"/>
                <a:cs typeface="Consolas"/>
                <a:sym typeface="Consolas"/>
              </a:endParaRPr>
            </a:p>
          </p:txBody>
        </p:sp>
      </p:grpSp>
      <p:sp>
        <p:nvSpPr>
          <p:cNvPr id="809" name="Google Shape;809;p80"/>
          <p:cNvSpPr txBox="1"/>
          <p:nvPr/>
        </p:nvSpPr>
        <p:spPr>
          <a:xfrm>
            <a:off x="1261600" y="862825"/>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PRODUCTION</a:t>
            </a:r>
            <a:endParaRPr i="1"/>
          </a:p>
        </p:txBody>
      </p:sp>
      <p:grpSp>
        <p:nvGrpSpPr>
          <p:cNvPr id="810" name="Google Shape;810;p80"/>
          <p:cNvGrpSpPr/>
          <p:nvPr/>
        </p:nvGrpSpPr>
        <p:grpSpPr>
          <a:xfrm>
            <a:off x="288975" y="1204937"/>
            <a:ext cx="3812450" cy="3168088"/>
            <a:chOff x="288975" y="1204937"/>
            <a:chExt cx="3812450" cy="3168088"/>
          </a:xfrm>
        </p:grpSpPr>
        <p:cxnSp>
          <p:nvCxnSpPr>
            <p:cNvPr id="811" name="Google Shape;811;p80"/>
            <p:cNvCxnSpPr>
              <a:stCxn id="812" idx="2"/>
              <a:endCxn id="813" idx="0"/>
            </p:cNvCxnSpPr>
            <p:nvPr/>
          </p:nvCxnSpPr>
          <p:spPr>
            <a:xfrm>
              <a:off x="677850" y="1982687"/>
              <a:ext cx="0" cy="608400"/>
            </a:xfrm>
            <a:prstGeom prst="straightConnector1">
              <a:avLst/>
            </a:prstGeom>
            <a:noFill/>
            <a:ln cap="flat" cmpd="sng" w="9525">
              <a:solidFill>
                <a:schemeClr val="dk2"/>
              </a:solidFill>
              <a:prstDash val="solid"/>
              <a:round/>
              <a:headEnd len="med" w="med" type="none"/>
              <a:tailEnd len="med" w="med" type="triangle"/>
            </a:ln>
          </p:spPr>
        </p:cxnSp>
        <p:sp>
          <p:nvSpPr>
            <p:cNvPr id="803" name="Google Shape;803;p80"/>
            <p:cNvSpPr/>
            <p:nvPr/>
          </p:nvSpPr>
          <p:spPr>
            <a:xfrm>
              <a:off x="3050525" y="1263050"/>
              <a:ext cx="1050900" cy="969900"/>
            </a:xfrm>
            <a:prstGeom prst="foldedCorner">
              <a:avLst>
                <a:gd fmla="val 16667" name="adj"/>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Migrated </a:t>
              </a:r>
              <a:br>
                <a:rPr lang="en">
                  <a:latin typeface="Consolas"/>
                  <a:ea typeface="Consolas"/>
                  <a:cs typeface="Consolas"/>
                  <a:sym typeface="Consolas"/>
                </a:rPr>
              </a:br>
              <a:r>
                <a:rPr lang="en">
                  <a:latin typeface="Consolas"/>
                  <a:ea typeface="Consolas"/>
                  <a:cs typeface="Consolas"/>
                  <a:sym typeface="Consolas"/>
                </a:rPr>
                <a:t>BFF API</a:t>
              </a:r>
              <a:endParaRPr>
                <a:latin typeface="Consolas"/>
                <a:ea typeface="Consolas"/>
                <a:cs typeface="Consolas"/>
                <a:sym typeface="Consolas"/>
              </a:endParaRPr>
            </a:p>
            <a:p>
              <a:pPr indent="0" lvl="0" marL="0" rtl="0" algn="l">
                <a:spcBef>
                  <a:spcPts val="0"/>
                </a:spcBef>
                <a:spcAft>
                  <a:spcPts val="0"/>
                </a:spcAft>
                <a:buNone/>
              </a:pPr>
              <a:r>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/ios/new</a:t>
              </a:r>
              <a:endParaRPr>
                <a:latin typeface="Consolas"/>
                <a:ea typeface="Consolas"/>
                <a:cs typeface="Consolas"/>
                <a:sym typeface="Consolas"/>
              </a:endParaRPr>
            </a:p>
          </p:txBody>
        </p:sp>
        <p:sp>
          <p:nvSpPr>
            <p:cNvPr id="805" name="Google Shape;805;p80"/>
            <p:cNvSpPr/>
            <p:nvPr/>
          </p:nvSpPr>
          <p:spPr>
            <a:xfrm>
              <a:off x="3050525" y="3403125"/>
              <a:ext cx="1050900" cy="969900"/>
            </a:xfrm>
            <a:prstGeom prst="foldedCorner">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Consolas"/>
                  <a:ea typeface="Consolas"/>
                  <a:cs typeface="Consolas"/>
                  <a:sym typeface="Consolas"/>
                </a:rPr>
                <a:t>Existing </a:t>
              </a:r>
              <a:endParaRPr>
                <a:solidFill>
                  <a:schemeClr val="dk1"/>
                </a:solidFill>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BFF API</a:t>
              </a:r>
              <a:endParaRPr>
                <a:solidFill>
                  <a:schemeClr val="dk1"/>
                </a:solidFill>
                <a:latin typeface="Consolas"/>
                <a:ea typeface="Consolas"/>
                <a:cs typeface="Consolas"/>
                <a:sym typeface="Consolas"/>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latin typeface="Consolas"/>
                  <a:ea typeface="Consolas"/>
                  <a:cs typeface="Consolas"/>
                  <a:sym typeface="Consolas"/>
                </a:rPr>
                <a:t>/ios/old</a:t>
              </a:r>
              <a:endParaRPr/>
            </a:p>
          </p:txBody>
        </p:sp>
        <p:sp>
          <p:nvSpPr>
            <p:cNvPr id="814" name="Google Shape;814;p80"/>
            <p:cNvSpPr txBox="1"/>
            <p:nvPr/>
          </p:nvSpPr>
          <p:spPr>
            <a:xfrm>
              <a:off x="1066650" y="1350350"/>
              <a:ext cx="9336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nsolas"/>
                  <a:ea typeface="Consolas"/>
                  <a:cs typeface="Consolas"/>
                  <a:sym typeface="Consolas"/>
                </a:rPr>
                <a:t>Customer Devices</a:t>
              </a:r>
              <a:endParaRPr sz="1200">
                <a:latin typeface="Consolas"/>
                <a:ea typeface="Consolas"/>
                <a:cs typeface="Consolas"/>
                <a:sym typeface="Consolas"/>
              </a:endParaRPr>
            </a:p>
          </p:txBody>
        </p:sp>
        <p:grpSp>
          <p:nvGrpSpPr>
            <p:cNvPr id="815" name="Google Shape;815;p80"/>
            <p:cNvGrpSpPr/>
            <p:nvPr/>
          </p:nvGrpSpPr>
          <p:grpSpPr>
            <a:xfrm>
              <a:off x="288975" y="1204937"/>
              <a:ext cx="2761575" cy="2683113"/>
              <a:chOff x="288975" y="1204937"/>
              <a:chExt cx="2761575" cy="2683113"/>
            </a:xfrm>
          </p:grpSpPr>
          <p:cxnSp>
            <p:nvCxnSpPr>
              <p:cNvPr id="816" name="Google Shape;816;p80"/>
              <p:cNvCxnSpPr>
                <a:stCxn id="813" idx="3"/>
                <a:endCxn id="803" idx="1"/>
              </p:cNvCxnSpPr>
              <p:nvPr/>
            </p:nvCxnSpPr>
            <p:spPr>
              <a:xfrm flipH="1" rot="10800000">
                <a:off x="1066650" y="1748150"/>
                <a:ext cx="1983900" cy="1231800"/>
              </a:xfrm>
              <a:prstGeom prst="straightConnector1">
                <a:avLst/>
              </a:prstGeom>
              <a:noFill/>
              <a:ln cap="flat" cmpd="sng" w="9525">
                <a:solidFill>
                  <a:schemeClr val="dk2"/>
                </a:solidFill>
                <a:prstDash val="solid"/>
                <a:round/>
                <a:headEnd len="med" w="med" type="none"/>
                <a:tailEnd len="med" w="med" type="triangle"/>
              </a:ln>
            </p:spPr>
          </p:cxnSp>
          <p:cxnSp>
            <p:nvCxnSpPr>
              <p:cNvPr id="817" name="Google Shape;817;p80"/>
              <p:cNvCxnSpPr>
                <a:stCxn id="813" idx="3"/>
                <a:endCxn id="805" idx="1"/>
              </p:cNvCxnSpPr>
              <p:nvPr/>
            </p:nvCxnSpPr>
            <p:spPr>
              <a:xfrm>
                <a:off x="1066650" y="2979950"/>
                <a:ext cx="1983900" cy="908100"/>
              </a:xfrm>
              <a:prstGeom prst="straightConnector1">
                <a:avLst/>
              </a:prstGeom>
              <a:noFill/>
              <a:ln cap="flat" cmpd="sng" w="9525">
                <a:solidFill>
                  <a:schemeClr val="dk2"/>
                </a:solidFill>
                <a:prstDash val="solid"/>
                <a:round/>
                <a:headEnd len="med" w="med" type="none"/>
                <a:tailEnd len="med" w="med" type="triangle"/>
              </a:ln>
            </p:spPr>
          </p:cxnSp>
          <p:pic>
            <p:nvPicPr>
              <p:cNvPr id="812" name="Google Shape;812;p80"/>
              <p:cNvPicPr preferRelativeResize="0"/>
              <p:nvPr/>
            </p:nvPicPr>
            <p:blipFill>
              <a:blip r:embed="rId3">
                <a:alphaModFix/>
              </a:blip>
              <a:stretch>
                <a:fillRect/>
              </a:stretch>
            </p:blipFill>
            <p:spPr>
              <a:xfrm>
                <a:off x="288975" y="1204937"/>
                <a:ext cx="777749" cy="777749"/>
              </a:xfrm>
              <a:prstGeom prst="rect">
                <a:avLst/>
              </a:prstGeom>
              <a:noFill/>
              <a:ln>
                <a:noFill/>
              </a:ln>
            </p:spPr>
          </p:pic>
          <p:sp>
            <p:nvSpPr>
              <p:cNvPr id="813" name="Google Shape;813;p80"/>
              <p:cNvSpPr/>
              <p:nvPr/>
            </p:nvSpPr>
            <p:spPr>
              <a:xfrm>
                <a:off x="289050" y="2591150"/>
                <a:ext cx="777600" cy="777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Edge Proxy</a:t>
                </a:r>
                <a:endParaRPr>
                  <a:latin typeface="Consolas"/>
                  <a:ea typeface="Consolas"/>
                  <a:cs typeface="Consolas"/>
                  <a:sym typeface="Consolas"/>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sp>
        <p:nvSpPr>
          <p:cNvPr id="822" name="Google Shape;822;p81"/>
          <p:cNvSpPr/>
          <p:nvPr/>
        </p:nvSpPr>
        <p:spPr>
          <a:xfrm>
            <a:off x="654544" y="1018025"/>
            <a:ext cx="3629700" cy="4054500"/>
          </a:xfrm>
          <a:prstGeom prst="diamond">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1"/>
          <p:cNvSpPr/>
          <p:nvPr/>
        </p:nvSpPr>
        <p:spPr>
          <a:xfrm>
            <a:off x="1725250" y="3191934"/>
            <a:ext cx="1454100" cy="1527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Consolas"/>
                <a:ea typeface="Consolas"/>
                <a:cs typeface="Consolas"/>
                <a:sym typeface="Consolas"/>
              </a:rPr>
              <a:t>Capture / Replay</a:t>
            </a:r>
            <a:endParaRPr b="1" sz="1000">
              <a:latin typeface="Consolas"/>
              <a:ea typeface="Consolas"/>
              <a:cs typeface="Consolas"/>
              <a:sym typeface="Consolas"/>
            </a:endParaRPr>
          </a:p>
        </p:txBody>
      </p:sp>
      <p:sp>
        <p:nvSpPr>
          <p:cNvPr id="824" name="Google Shape;824;p81"/>
          <p:cNvSpPr/>
          <p:nvPr/>
        </p:nvSpPr>
        <p:spPr>
          <a:xfrm>
            <a:off x="1913500" y="2144225"/>
            <a:ext cx="1077600" cy="417600"/>
          </a:xfrm>
          <a:prstGeom prst="roundRect">
            <a:avLst>
              <a:gd fmla="val 16667" name="adj"/>
            </a:avLst>
          </a:prstGeom>
          <a:gradFill>
            <a:gsLst>
              <a:gs pos="0">
                <a:srgbClr val="FDECDB">
                  <a:alpha val="76920"/>
                </a:srgbClr>
              </a:gs>
              <a:gs pos="100000">
                <a:srgbClr val="F0A963">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1"/>
          <p:cNvSpPr/>
          <p:nvPr/>
        </p:nvSpPr>
        <p:spPr>
          <a:xfrm>
            <a:off x="2109700" y="1474225"/>
            <a:ext cx="685200" cy="341700"/>
          </a:xfrm>
          <a:prstGeom prst="roundRect">
            <a:avLst>
              <a:gd fmla="val 16667" name="adj"/>
            </a:avLst>
          </a:prstGeom>
          <a:gradFill>
            <a:gsLst>
              <a:gs pos="0">
                <a:srgbClr val="F5D0D0">
                  <a:alpha val="76920"/>
                </a:srgbClr>
              </a:gs>
              <a:gs pos="100000">
                <a:srgbClr val="D96868">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1"/>
          <p:cNvSpPr/>
          <p:nvPr/>
        </p:nvSpPr>
        <p:spPr>
          <a:xfrm>
            <a:off x="1913450" y="3498300"/>
            <a:ext cx="1077600" cy="417600"/>
          </a:xfrm>
          <a:prstGeom prst="roundRect">
            <a:avLst>
              <a:gd fmla="val 16667" name="adj"/>
            </a:avLst>
          </a:prstGeom>
          <a:gradFill>
            <a:gsLst>
              <a:gs pos="0">
                <a:srgbClr val="DCECD5">
                  <a:alpha val="76920"/>
                </a:srgbClr>
              </a:gs>
              <a:gs pos="100000">
                <a:srgbClr val="93BC81">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1"/>
          <p:cNvSpPr/>
          <p:nvPr/>
        </p:nvSpPr>
        <p:spPr>
          <a:xfrm>
            <a:off x="2109700" y="4168400"/>
            <a:ext cx="685200" cy="417600"/>
          </a:xfrm>
          <a:prstGeom prst="roundRect">
            <a:avLst>
              <a:gd fmla="val 16667" name="adj"/>
            </a:avLst>
          </a:prstGeom>
          <a:gradFill>
            <a:gsLst>
              <a:gs pos="0">
                <a:srgbClr val="D4E5F5">
                  <a:alpha val="76920"/>
                </a:srgbClr>
              </a:gs>
              <a:gs pos="100000">
                <a:srgbClr val="70A4D5">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81"/>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Testing Strategy and Environments</a:t>
            </a:r>
            <a:endParaRPr b="1" sz="2200">
              <a:solidFill>
                <a:srgbClr val="FF0000"/>
              </a:solidFill>
              <a:latin typeface="Proxima Nova"/>
              <a:ea typeface="Proxima Nova"/>
              <a:cs typeface="Proxima Nova"/>
              <a:sym typeface="Proxima Nova"/>
            </a:endParaRPr>
          </a:p>
        </p:txBody>
      </p:sp>
      <p:sp>
        <p:nvSpPr>
          <p:cNvPr id="829" name="Google Shape;829;p81"/>
          <p:cNvSpPr txBox="1"/>
          <p:nvPr>
            <p:ph idx="12" type="sldNum"/>
          </p:nvPr>
        </p:nvSpPr>
        <p:spPr>
          <a:xfrm>
            <a:off x="15240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cxnSp>
        <p:nvCxnSpPr>
          <p:cNvPr id="830" name="Google Shape;830;p81"/>
          <p:cNvCxnSpPr/>
          <p:nvPr/>
        </p:nvCxnSpPr>
        <p:spPr>
          <a:xfrm>
            <a:off x="1736175" y="4042925"/>
            <a:ext cx="1390500" cy="0"/>
          </a:xfrm>
          <a:prstGeom prst="straightConnector1">
            <a:avLst/>
          </a:prstGeom>
          <a:noFill/>
          <a:ln cap="flat" cmpd="sng" w="9525">
            <a:solidFill>
              <a:schemeClr val="dk2"/>
            </a:solidFill>
            <a:prstDash val="solid"/>
            <a:round/>
            <a:headEnd len="med" w="med" type="none"/>
            <a:tailEnd len="med" w="med" type="none"/>
          </a:ln>
        </p:spPr>
      </p:cxnSp>
      <p:cxnSp>
        <p:nvCxnSpPr>
          <p:cNvPr id="831" name="Google Shape;831;p81"/>
          <p:cNvCxnSpPr/>
          <p:nvPr/>
        </p:nvCxnSpPr>
        <p:spPr>
          <a:xfrm>
            <a:off x="1318075" y="3371275"/>
            <a:ext cx="2207100" cy="0"/>
          </a:xfrm>
          <a:prstGeom prst="straightConnector1">
            <a:avLst/>
          </a:prstGeom>
          <a:noFill/>
          <a:ln cap="flat" cmpd="sng" w="9525">
            <a:solidFill>
              <a:schemeClr val="dk2"/>
            </a:solidFill>
            <a:prstDash val="solid"/>
            <a:round/>
            <a:headEnd len="med" w="med" type="none"/>
            <a:tailEnd len="med" w="med" type="none"/>
          </a:ln>
        </p:spPr>
      </p:cxnSp>
      <p:cxnSp>
        <p:nvCxnSpPr>
          <p:cNvPr id="832" name="Google Shape;832;p81"/>
          <p:cNvCxnSpPr/>
          <p:nvPr/>
        </p:nvCxnSpPr>
        <p:spPr>
          <a:xfrm>
            <a:off x="1333425" y="2699600"/>
            <a:ext cx="2203200" cy="0"/>
          </a:xfrm>
          <a:prstGeom prst="straightConnector1">
            <a:avLst/>
          </a:prstGeom>
          <a:noFill/>
          <a:ln cap="flat" cmpd="sng" w="9525">
            <a:solidFill>
              <a:schemeClr val="dk2"/>
            </a:solidFill>
            <a:prstDash val="solid"/>
            <a:round/>
            <a:headEnd len="med" w="med" type="none"/>
            <a:tailEnd len="med" w="med" type="none"/>
          </a:ln>
        </p:spPr>
      </p:cxnSp>
      <p:cxnSp>
        <p:nvCxnSpPr>
          <p:cNvPr id="833" name="Google Shape;833;p81"/>
          <p:cNvCxnSpPr/>
          <p:nvPr/>
        </p:nvCxnSpPr>
        <p:spPr>
          <a:xfrm>
            <a:off x="1728425" y="2027950"/>
            <a:ext cx="1404300" cy="0"/>
          </a:xfrm>
          <a:prstGeom prst="straightConnector1">
            <a:avLst/>
          </a:prstGeom>
          <a:noFill/>
          <a:ln cap="flat" cmpd="sng" w="9525">
            <a:solidFill>
              <a:schemeClr val="dk2"/>
            </a:solidFill>
            <a:prstDash val="solid"/>
            <a:round/>
            <a:headEnd len="med" w="med" type="none"/>
            <a:tailEnd len="med" w="med" type="none"/>
          </a:ln>
        </p:spPr>
      </p:cxnSp>
      <p:grpSp>
        <p:nvGrpSpPr>
          <p:cNvPr id="834" name="Google Shape;834;p81"/>
          <p:cNvGrpSpPr/>
          <p:nvPr/>
        </p:nvGrpSpPr>
        <p:grpSpPr>
          <a:xfrm>
            <a:off x="2023625" y="1588700"/>
            <a:ext cx="857400" cy="2859275"/>
            <a:chOff x="4233425" y="1588700"/>
            <a:chExt cx="857400" cy="2859275"/>
          </a:xfrm>
        </p:grpSpPr>
        <p:sp>
          <p:nvSpPr>
            <p:cNvPr id="835" name="Google Shape;835;p81"/>
            <p:cNvSpPr txBox="1"/>
            <p:nvPr/>
          </p:nvSpPr>
          <p:spPr>
            <a:xfrm>
              <a:off x="4394375" y="1588700"/>
              <a:ext cx="5355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Manual</a:t>
              </a:r>
              <a:br>
                <a:rPr b="1" lang="en" sz="1000">
                  <a:latin typeface="Consolas"/>
                  <a:ea typeface="Consolas"/>
                  <a:cs typeface="Consolas"/>
                  <a:sym typeface="Consolas"/>
                </a:rPr>
              </a:br>
              <a:r>
                <a:rPr b="1" lang="en" sz="1000">
                  <a:latin typeface="Consolas"/>
                  <a:ea typeface="Consolas"/>
                  <a:cs typeface="Consolas"/>
                  <a:sym typeface="Consolas"/>
                </a:rPr>
                <a:t>Tests</a:t>
              </a:r>
              <a:endParaRPr b="1" sz="1000">
                <a:latin typeface="Consolas"/>
                <a:ea typeface="Consolas"/>
                <a:cs typeface="Consolas"/>
                <a:sym typeface="Consolas"/>
              </a:endParaRPr>
            </a:p>
          </p:txBody>
        </p:sp>
        <p:sp>
          <p:nvSpPr>
            <p:cNvPr id="836" name="Google Shape;836;p81"/>
            <p:cNvSpPr txBox="1"/>
            <p:nvPr/>
          </p:nvSpPr>
          <p:spPr>
            <a:xfrm>
              <a:off x="4293425" y="22501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End to End UI Tests</a:t>
              </a:r>
              <a:endParaRPr b="1" sz="1000">
                <a:latin typeface="Consolas"/>
                <a:ea typeface="Consolas"/>
                <a:cs typeface="Consolas"/>
                <a:sym typeface="Consolas"/>
              </a:endParaRPr>
            </a:p>
          </p:txBody>
        </p:sp>
        <p:sp>
          <p:nvSpPr>
            <p:cNvPr id="837" name="Google Shape;837;p81"/>
            <p:cNvSpPr txBox="1"/>
            <p:nvPr/>
          </p:nvSpPr>
          <p:spPr>
            <a:xfrm>
              <a:off x="4233425" y="3621775"/>
              <a:ext cx="85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Integration Tests</a:t>
              </a:r>
              <a:endParaRPr b="1" sz="1000">
                <a:latin typeface="Consolas"/>
                <a:ea typeface="Consolas"/>
                <a:cs typeface="Consolas"/>
                <a:sym typeface="Consolas"/>
              </a:endParaRPr>
            </a:p>
          </p:txBody>
        </p:sp>
        <p:sp>
          <p:nvSpPr>
            <p:cNvPr id="838" name="Google Shape;838;p81"/>
            <p:cNvSpPr txBox="1"/>
            <p:nvPr/>
          </p:nvSpPr>
          <p:spPr>
            <a:xfrm>
              <a:off x="4293425" y="4307575"/>
              <a:ext cx="737400" cy="14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latin typeface="Consolas"/>
                  <a:ea typeface="Consolas"/>
                  <a:cs typeface="Consolas"/>
                  <a:sym typeface="Consolas"/>
                </a:rPr>
                <a:t>Unit </a:t>
              </a:r>
              <a:endParaRPr b="1" sz="1000">
                <a:latin typeface="Consolas"/>
                <a:ea typeface="Consolas"/>
                <a:cs typeface="Consolas"/>
                <a:sym typeface="Consolas"/>
              </a:endParaRPr>
            </a:p>
            <a:p>
              <a:pPr indent="0" lvl="0" marL="0" rtl="0" algn="ctr">
                <a:spcBef>
                  <a:spcPts val="0"/>
                </a:spcBef>
                <a:spcAft>
                  <a:spcPts val="0"/>
                </a:spcAft>
                <a:buNone/>
              </a:pPr>
              <a:r>
                <a:rPr b="1" lang="en" sz="1000">
                  <a:latin typeface="Consolas"/>
                  <a:ea typeface="Consolas"/>
                  <a:cs typeface="Consolas"/>
                  <a:sym typeface="Consolas"/>
                </a:rPr>
                <a:t>Tests</a:t>
              </a:r>
              <a:endParaRPr b="1" sz="1000">
                <a:latin typeface="Consolas"/>
                <a:ea typeface="Consolas"/>
                <a:cs typeface="Consolas"/>
                <a:sym typeface="Consolas"/>
              </a:endParaRPr>
            </a:p>
          </p:txBody>
        </p:sp>
      </p:grpSp>
      <p:sp>
        <p:nvSpPr>
          <p:cNvPr id="839" name="Google Shape;839;p81"/>
          <p:cNvSpPr/>
          <p:nvPr/>
        </p:nvSpPr>
        <p:spPr>
          <a:xfrm>
            <a:off x="1725250" y="2963334"/>
            <a:ext cx="1454100" cy="1527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Consolas"/>
                <a:ea typeface="Consolas"/>
                <a:cs typeface="Consolas"/>
                <a:sym typeface="Consolas"/>
              </a:rPr>
              <a:t>Duplex Testing</a:t>
            </a:r>
            <a:endParaRPr b="1" sz="1000">
              <a:latin typeface="Consolas"/>
              <a:ea typeface="Consolas"/>
              <a:cs typeface="Consolas"/>
              <a:sym typeface="Consolas"/>
            </a:endParaRPr>
          </a:p>
        </p:txBody>
      </p:sp>
      <p:sp>
        <p:nvSpPr>
          <p:cNvPr id="840" name="Google Shape;840;p81"/>
          <p:cNvSpPr/>
          <p:nvPr/>
        </p:nvSpPr>
        <p:spPr>
          <a:xfrm>
            <a:off x="1725250" y="2734734"/>
            <a:ext cx="1454100" cy="152700"/>
          </a:xfrm>
          <a:prstGeom prst="roundRect">
            <a:avLst>
              <a:gd fmla="val 16667" name="adj"/>
            </a:avLst>
          </a:prstGeom>
          <a:gradFill>
            <a:gsLst>
              <a:gs pos="0">
                <a:srgbClr val="FFF6DB">
                  <a:alpha val="76920"/>
                </a:srgbClr>
              </a:gs>
              <a:gs pos="100000">
                <a:srgbClr val="FAD25C">
                  <a:alpha val="76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Consolas"/>
                <a:ea typeface="Consolas"/>
                <a:cs typeface="Consolas"/>
                <a:sym typeface="Consolas"/>
              </a:rPr>
              <a:t>Canaries</a:t>
            </a:r>
            <a:endParaRPr b="1" sz="1000">
              <a:latin typeface="Consolas"/>
              <a:ea typeface="Consolas"/>
              <a:cs typeface="Consolas"/>
              <a:sym typeface="Consolas"/>
            </a:endParaRPr>
          </a:p>
        </p:txBody>
      </p:sp>
      <p:sp>
        <p:nvSpPr>
          <p:cNvPr id="841" name="Google Shape;841;p81"/>
          <p:cNvSpPr txBox="1"/>
          <p:nvPr/>
        </p:nvSpPr>
        <p:spPr>
          <a:xfrm>
            <a:off x="4679850" y="1588700"/>
            <a:ext cx="1203300" cy="26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nsolas"/>
                <a:ea typeface="Consolas"/>
                <a:cs typeface="Consolas"/>
                <a:sym typeface="Consolas"/>
              </a:rPr>
              <a:t>PRODUCTION</a:t>
            </a:r>
            <a:endParaRPr i="1"/>
          </a:p>
        </p:txBody>
      </p:sp>
      <p:sp>
        <p:nvSpPr>
          <p:cNvPr id="842" name="Google Shape;842;p81"/>
          <p:cNvSpPr txBox="1"/>
          <p:nvPr/>
        </p:nvSpPr>
        <p:spPr>
          <a:xfrm>
            <a:off x="4679850" y="3108283"/>
            <a:ext cx="1203300" cy="26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nsolas"/>
                <a:ea typeface="Consolas"/>
                <a:cs typeface="Consolas"/>
                <a:sym typeface="Consolas"/>
              </a:rPr>
              <a:t>TEST</a:t>
            </a:r>
            <a:endParaRPr i="1"/>
          </a:p>
        </p:txBody>
      </p:sp>
      <p:sp>
        <p:nvSpPr>
          <p:cNvPr id="843" name="Google Shape;843;p81"/>
          <p:cNvSpPr txBox="1"/>
          <p:nvPr/>
        </p:nvSpPr>
        <p:spPr>
          <a:xfrm>
            <a:off x="4679850" y="3911375"/>
            <a:ext cx="1203300" cy="26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nsolas"/>
                <a:ea typeface="Consolas"/>
                <a:cs typeface="Consolas"/>
                <a:sym typeface="Consolas"/>
              </a:rPr>
              <a:t>LOCAL / CI</a:t>
            </a:r>
            <a:endParaRPr b="1" i="1">
              <a:solidFill>
                <a:schemeClr val="dk1"/>
              </a:solidFill>
              <a:latin typeface="Consolas"/>
              <a:ea typeface="Consolas"/>
              <a:cs typeface="Consolas"/>
              <a:sym typeface="Consolas"/>
            </a:endParaRPr>
          </a:p>
        </p:txBody>
      </p:sp>
      <p:sp>
        <p:nvSpPr>
          <p:cNvPr id="844" name="Google Shape;844;p81"/>
          <p:cNvSpPr/>
          <p:nvPr/>
        </p:nvSpPr>
        <p:spPr>
          <a:xfrm>
            <a:off x="4304000" y="3176167"/>
            <a:ext cx="222900" cy="152700"/>
          </a:xfrm>
          <a:prstGeom prst="rightBrace">
            <a:avLst>
              <a:gd fmla="val 8333"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1"/>
          <p:cNvSpPr/>
          <p:nvPr/>
        </p:nvSpPr>
        <p:spPr>
          <a:xfrm>
            <a:off x="4304000" y="1018025"/>
            <a:ext cx="222900" cy="2146500"/>
          </a:xfrm>
          <a:prstGeom prst="rightBrace">
            <a:avLst>
              <a:gd fmla="val 8333"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1"/>
          <p:cNvSpPr/>
          <p:nvPr/>
        </p:nvSpPr>
        <p:spPr>
          <a:xfrm>
            <a:off x="4304000" y="3371275"/>
            <a:ext cx="222900" cy="1297800"/>
          </a:xfrm>
          <a:prstGeom prst="rightBrace">
            <a:avLst>
              <a:gd fmla="val 8333"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sp>
        <p:nvSpPr>
          <p:cNvPr id="851" name="Google Shape;851;p82"/>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Pushing Even More Boundaries</a:t>
            </a:r>
            <a:endParaRPr b="1" sz="2200">
              <a:solidFill>
                <a:srgbClr val="FF0000"/>
              </a:solidFill>
              <a:latin typeface="Proxima Nova"/>
              <a:ea typeface="Proxima Nova"/>
              <a:cs typeface="Proxima Nova"/>
              <a:sym typeface="Proxima Nova"/>
            </a:endParaRPr>
          </a:p>
        </p:txBody>
      </p:sp>
      <p:sp>
        <p:nvSpPr>
          <p:cNvPr id="852" name="Google Shape;852;p82"/>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853" name="Google Shape;853;p82"/>
          <p:cNvSpPr txBox="1"/>
          <p:nvPr/>
        </p:nvSpPr>
        <p:spPr>
          <a:xfrm>
            <a:off x="915900" y="4323825"/>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PRODUCTION</a:t>
            </a:r>
            <a:endParaRPr i="1"/>
          </a:p>
        </p:txBody>
      </p:sp>
      <p:sp>
        <p:nvSpPr>
          <p:cNvPr id="854" name="Google Shape;854;p82"/>
          <p:cNvSpPr/>
          <p:nvPr/>
        </p:nvSpPr>
        <p:spPr>
          <a:xfrm>
            <a:off x="6772750" y="1045150"/>
            <a:ext cx="2022900" cy="1668600"/>
          </a:xfrm>
          <a:prstGeom prst="wedgeEllipseCallout">
            <a:avLst>
              <a:gd fmla="val -63603" name="adj1"/>
              <a:gd fmla="val -3504" name="adj2"/>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tral"/>
                <a:ea typeface="Spectral"/>
                <a:cs typeface="Spectral"/>
                <a:sym typeface="Spectral"/>
              </a:rPr>
              <a:t>What if we could simulate and test complex conditions for UI tests?</a:t>
            </a:r>
            <a:endParaRPr>
              <a:latin typeface="Spectral"/>
              <a:ea typeface="Spectral"/>
              <a:cs typeface="Spectral"/>
              <a:sym typeface="Spectral"/>
            </a:endParaRPr>
          </a:p>
        </p:txBody>
      </p:sp>
      <p:pic>
        <p:nvPicPr>
          <p:cNvPr id="855" name="Google Shape;855;p82"/>
          <p:cNvPicPr preferRelativeResize="0"/>
          <p:nvPr/>
        </p:nvPicPr>
        <p:blipFill rotWithShape="1">
          <a:blip r:embed="rId3">
            <a:alphaModFix/>
          </a:blip>
          <a:srcRect b="0" l="12092" r="11757" t="0"/>
          <a:stretch/>
        </p:blipFill>
        <p:spPr>
          <a:xfrm>
            <a:off x="2248625" y="923850"/>
            <a:ext cx="4183902" cy="366307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sp>
        <p:nvSpPr>
          <p:cNvPr id="860" name="Google Shape;860;p83"/>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Simone </a:t>
            </a:r>
            <a:endParaRPr b="1" sz="2200">
              <a:solidFill>
                <a:srgbClr val="FF0000"/>
              </a:solidFill>
              <a:latin typeface="Proxima Nova"/>
              <a:ea typeface="Proxima Nova"/>
              <a:cs typeface="Proxima Nova"/>
              <a:sym typeface="Proxima Nova"/>
            </a:endParaRPr>
          </a:p>
        </p:txBody>
      </p:sp>
      <p:sp>
        <p:nvSpPr>
          <p:cNvPr id="861" name="Google Shape;861;p83"/>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62" name="Google Shape;862;p83"/>
          <p:cNvSpPr txBox="1"/>
          <p:nvPr/>
        </p:nvSpPr>
        <p:spPr>
          <a:xfrm>
            <a:off x="1028700" y="1923225"/>
            <a:ext cx="3130800" cy="11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latin typeface="Consolas"/>
                <a:ea typeface="Consolas"/>
                <a:cs typeface="Consolas"/>
                <a:sym typeface="Consolas"/>
              </a:rPr>
              <a:t>Distributed Systems Simulation </a:t>
            </a:r>
            <a:endParaRPr sz="2600">
              <a:latin typeface="Consolas"/>
              <a:ea typeface="Consolas"/>
              <a:cs typeface="Consolas"/>
              <a:sym typeface="Consolas"/>
            </a:endParaRPr>
          </a:p>
          <a:p>
            <a:pPr indent="0" lvl="0" marL="0" rtl="0" algn="ctr">
              <a:spcBef>
                <a:spcPts val="0"/>
              </a:spcBef>
              <a:spcAft>
                <a:spcPts val="0"/>
              </a:spcAft>
              <a:buNone/>
            </a:pPr>
            <a:r>
              <a:rPr lang="en" sz="2600">
                <a:latin typeface="Consolas"/>
                <a:ea typeface="Consolas"/>
                <a:cs typeface="Consolas"/>
                <a:sym typeface="Consolas"/>
              </a:rPr>
              <a:t>in Production</a:t>
            </a:r>
            <a:endParaRPr sz="2600">
              <a:latin typeface="Consolas"/>
              <a:ea typeface="Consolas"/>
              <a:cs typeface="Consolas"/>
              <a:sym typeface="Consolas"/>
            </a:endParaRPr>
          </a:p>
        </p:txBody>
      </p:sp>
      <p:pic>
        <p:nvPicPr>
          <p:cNvPr id="863" name="Google Shape;863;p83"/>
          <p:cNvPicPr preferRelativeResize="0"/>
          <p:nvPr/>
        </p:nvPicPr>
        <p:blipFill>
          <a:blip r:embed="rId3">
            <a:alphaModFix/>
          </a:blip>
          <a:stretch>
            <a:fillRect/>
          </a:stretch>
        </p:blipFill>
        <p:spPr>
          <a:xfrm>
            <a:off x="6219877" y="525563"/>
            <a:ext cx="2695699" cy="39806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84"/>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Simone Demo</a:t>
            </a:r>
            <a:endParaRPr b="1" sz="2200">
              <a:solidFill>
                <a:srgbClr val="FF0000"/>
              </a:solidFill>
              <a:latin typeface="Proxima Nova"/>
              <a:ea typeface="Proxima Nova"/>
              <a:cs typeface="Proxima Nova"/>
              <a:sym typeface="Proxima Nova"/>
            </a:endParaRPr>
          </a:p>
        </p:txBody>
      </p:sp>
      <p:sp>
        <p:nvSpPr>
          <p:cNvPr id="869" name="Google Shape;869;p84"/>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870" name="Google Shape;870;p84" title="Demo of a Simone Simulation">
            <a:hlinkClick r:id="rId3"/>
          </p:cNvPr>
          <p:cNvPicPr preferRelativeResize="0"/>
          <p:nvPr/>
        </p:nvPicPr>
        <p:blipFill>
          <a:blip r:embed="rId4">
            <a:alphaModFix/>
          </a:blip>
          <a:stretch>
            <a:fillRect/>
          </a:stretch>
        </p:blipFill>
        <p:spPr>
          <a:xfrm>
            <a:off x="1722313" y="750100"/>
            <a:ext cx="5699376" cy="4274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85"/>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What about Chaos experiments?</a:t>
            </a:r>
            <a:endParaRPr b="1" sz="2200">
              <a:solidFill>
                <a:srgbClr val="FF0000"/>
              </a:solidFill>
              <a:latin typeface="Proxima Nova"/>
              <a:ea typeface="Proxima Nova"/>
              <a:cs typeface="Proxima Nova"/>
              <a:sym typeface="Proxima Nova"/>
            </a:endParaRPr>
          </a:p>
        </p:txBody>
      </p:sp>
      <p:sp>
        <p:nvSpPr>
          <p:cNvPr id="876" name="Google Shape;876;p85"/>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877" name="Google Shape;877;p85"/>
          <p:cNvSpPr/>
          <p:nvPr/>
        </p:nvSpPr>
        <p:spPr>
          <a:xfrm>
            <a:off x="268350" y="982200"/>
            <a:ext cx="2123700" cy="2034600"/>
          </a:xfrm>
          <a:prstGeom prst="wedgeEllipseCallout">
            <a:avLst>
              <a:gd fmla="val 67673" name="adj1"/>
              <a:gd fmla="val -4705" name="adj2"/>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tral"/>
                <a:ea typeface="Spectral"/>
                <a:cs typeface="Spectral"/>
                <a:sym typeface="Spectral"/>
              </a:rPr>
              <a:t>What happens to customer sessions when we run chaos experiments?</a:t>
            </a:r>
            <a:endParaRPr>
              <a:latin typeface="Spectral"/>
              <a:ea typeface="Spectral"/>
              <a:cs typeface="Spectral"/>
              <a:sym typeface="Spectral"/>
            </a:endParaRPr>
          </a:p>
        </p:txBody>
      </p:sp>
      <p:sp>
        <p:nvSpPr>
          <p:cNvPr id="878" name="Google Shape;878;p85"/>
          <p:cNvSpPr txBox="1"/>
          <p:nvPr/>
        </p:nvSpPr>
        <p:spPr>
          <a:xfrm>
            <a:off x="1292250" y="4706150"/>
            <a:ext cx="6559500" cy="3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Learning to Bend, But not Break</a:t>
            </a:r>
            <a:r>
              <a:rPr lang="en"/>
              <a:t> </a:t>
            </a:r>
            <a:r>
              <a:rPr i="1" lang="en"/>
              <a:t>- Haley Tucker, QCon NY 2018</a:t>
            </a:r>
            <a:endParaRPr i="1"/>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879" name="Google Shape;879;p85"/>
          <p:cNvPicPr preferRelativeResize="0"/>
          <p:nvPr/>
        </p:nvPicPr>
        <p:blipFill rotWithShape="1">
          <a:blip r:embed="rId4">
            <a:alphaModFix/>
          </a:blip>
          <a:srcRect b="0" l="5396" r="28149" t="0"/>
          <a:stretch/>
        </p:blipFill>
        <p:spPr>
          <a:xfrm>
            <a:off x="3109125" y="746125"/>
            <a:ext cx="3646530" cy="3651248"/>
          </a:xfrm>
          <a:prstGeom prst="rect">
            <a:avLst/>
          </a:prstGeom>
          <a:noFill/>
          <a:ln>
            <a:noFill/>
          </a:ln>
        </p:spPr>
      </p:pic>
      <p:sp>
        <p:nvSpPr>
          <p:cNvPr id="880" name="Google Shape;880;p85"/>
          <p:cNvSpPr txBox="1"/>
          <p:nvPr/>
        </p:nvSpPr>
        <p:spPr>
          <a:xfrm>
            <a:off x="1721975" y="4134275"/>
            <a:ext cx="1203300" cy="2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chemeClr val="dk1"/>
                </a:solidFill>
                <a:latin typeface="Consolas"/>
                <a:ea typeface="Consolas"/>
                <a:cs typeface="Consolas"/>
                <a:sym typeface="Consolas"/>
              </a:rPr>
              <a:t>PRODUCTION</a:t>
            </a:r>
            <a:endParaRPr i="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4" name="Shape 884"/>
        <p:cNvGrpSpPr/>
        <p:nvPr/>
      </p:nvGrpSpPr>
      <p:grpSpPr>
        <a:xfrm>
          <a:off x="0" y="0"/>
          <a:ext cx="0" cy="0"/>
          <a:chOff x="0" y="0"/>
          <a:chExt cx="0" cy="0"/>
        </a:xfrm>
      </p:grpSpPr>
      <p:sp>
        <p:nvSpPr>
          <p:cNvPr id="885" name="Google Shape;885;p86"/>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Concluding Thoughts</a:t>
            </a:r>
            <a:endParaRPr b="1" sz="2200">
              <a:solidFill>
                <a:srgbClr val="FF0000"/>
              </a:solidFill>
              <a:latin typeface="Proxima Nova"/>
              <a:ea typeface="Proxima Nova"/>
              <a:cs typeface="Proxima Nova"/>
              <a:sym typeface="Proxima Nova"/>
            </a:endParaRPr>
          </a:p>
        </p:txBody>
      </p:sp>
      <p:sp>
        <p:nvSpPr>
          <p:cNvPr id="886" name="Google Shape;886;p86"/>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887" name="Google Shape;887;p86"/>
          <p:cNvSpPr txBox="1"/>
          <p:nvPr/>
        </p:nvSpPr>
        <p:spPr>
          <a:xfrm>
            <a:off x="696125" y="906000"/>
            <a:ext cx="7296000" cy="3652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Embrace the differences between TEST and PROD</a:t>
            </a:r>
            <a:endParaRPr sz="1800">
              <a:latin typeface="Proxima Nova"/>
              <a:ea typeface="Proxima Nova"/>
              <a:cs typeface="Proxima Nova"/>
              <a:sym typeface="Proxima Nova"/>
            </a:endParaRPr>
          </a:p>
          <a:p>
            <a:pPr indent="-342900" lvl="1" marL="9144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Invest early in solving for their challenges</a:t>
            </a:r>
            <a:endParaRPr sz="1800">
              <a:latin typeface="Proxima Nova"/>
              <a:ea typeface="Proxima Nova"/>
              <a:cs typeface="Proxima Nova"/>
              <a:sym typeface="Proxima Nova"/>
            </a:endParaRPr>
          </a:p>
          <a:p>
            <a:pPr indent="-342900" lvl="1" marL="914400" rtl="0" algn="l">
              <a:lnSpc>
                <a:spcPct val="115000"/>
              </a:lnSpc>
              <a:spcBef>
                <a:spcPts val="0"/>
              </a:spcBef>
              <a:spcAft>
                <a:spcPts val="0"/>
              </a:spcAft>
              <a:buSzPts val="1800"/>
              <a:buFont typeface="Proxima Nova"/>
              <a:buChar char="○"/>
            </a:pPr>
            <a:r>
              <a:rPr lang="en" sz="1800">
                <a:solidFill>
                  <a:schemeClr val="dk1"/>
                </a:solidFill>
                <a:latin typeface="Proxima Nova"/>
                <a:ea typeface="Proxima Nova"/>
                <a:cs typeface="Proxima Nova"/>
                <a:sym typeface="Proxima Nova"/>
              </a:rPr>
              <a:t>Watch out for </a:t>
            </a:r>
            <a:r>
              <a:rPr lang="en" sz="1800">
                <a:solidFill>
                  <a:schemeClr val="dk1"/>
                </a:solidFill>
                <a:latin typeface="Proxima Nova"/>
                <a:ea typeface="Proxima Nova"/>
                <a:cs typeface="Proxima Nova"/>
                <a:sym typeface="Proxima Nova"/>
              </a:rPr>
              <a:t>ROI inflection on TEST</a:t>
            </a:r>
            <a:endParaRPr sz="1800">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solidFill>
                  <a:schemeClr val="dk1"/>
                </a:solidFill>
                <a:latin typeface="Proxima Nova"/>
                <a:ea typeface="Proxima Nova"/>
                <a:cs typeface="Proxima Nova"/>
                <a:sym typeface="Proxima Nova"/>
              </a:rPr>
              <a:t>Architectural pivots are a great opportunity for rethinks</a:t>
            </a:r>
            <a:endParaRPr sz="1800">
              <a:solidFill>
                <a:schemeClr val="dk1"/>
              </a:solidFill>
              <a:latin typeface="Proxima Nova"/>
              <a:ea typeface="Proxima Nova"/>
              <a:cs typeface="Proxima Nova"/>
              <a:sym typeface="Proxima Nova"/>
            </a:endParaRPr>
          </a:p>
          <a:p>
            <a:pPr indent="-342900" lvl="1" marL="914400" rtl="0" algn="l">
              <a:lnSpc>
                <a:spcPct val="115000"/>
              </a:lnSpc>
              <a:spcBef>
                <a:spcPts val="0"/>
              </a:spcBef>
              <a:spcAft>
                <a:spcPts val="0"/>
              </a:spcAft>
              <a:buSzPts val="1800"/>
              <a:buFont typeface="Proxima Nova"/>
              <a:buChar char="○"/>
            </a:pPr>
            <a:r>
              <a:rPr lang="en" sz="1800">
                <a:solidFill>
                  <a:schemeClr val="dk1"/>
                </a:solidFill>
                <a:latin typeface="Proxima Nova"/>
                <a:ea typeface="Proxima Nova"/>
                <a:cs typeface="Proxima Nova"/>
                <a:sym typeface="Proxima Nova"/>
              </a:rPr>
              <a:t>Start with a pragmatic testing polygon shape</a:t>
            </a:r>
            <a:endParaRPr sz="1800">
              <a:solidFill>
                <a:schemeClr val="dk1"/>
              </a:solidFill>
              <a:latin typeface="Proxima Nova"/>
              <a:ea typeface="Proxima Nova"/>
              <a:cs typeface="Proxima Nova"/>
              <a:sym typeface="Proxima Nova"/>
            </a:endParaRPr>
          </a:p>
          <a:p>
            <a:pPr indent="-342900" lvl="1" marL="914400" rtl="0" algn="l">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Make more ideal as you go</a:t>
            </a:r>
            <a:endParaRPr sz="1800">
              <a:solidFill>
                <a:schemeClr val="dk1"/>
              </a:solidFill>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Amplify your last mile testing </a:t>
            </a:r>
            <a:endParaRPr sz="1800">
              <a:latin typeface="Proxima Nova"/>
              <a:ea typeface="Proxima Nova"/>
              <a:cs typeface="Proxima Nova"/>
              <a:sym typeface="Proxima Nova"/>
            </a:endParaRPr>
          </a:p>
          <a:p>
            <a:pPr indent="-342900" lvl="1" marL="9144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Simulation and Chaos Testing are next frontiers</a:t>
            </a:r>
            <a:endParaRPr sz="18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87"/>
          <p:cNvSpPr txBox="1"/>
          <p:nvPr/>
        </p:nvSpPr>
        <p:spPr>
          <a:xfrm>
            <a:off x="2424110" y="4458900"/>
            <a:ext cx="3832800" cy="381000"/>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BFBFBF"/>
              </a:buClr>
              <a:buSzPts val="1400"/>
              <a:buFont typeface="Arial"/>
              <a:buNone/>
            </a:pPr>
            <a:r>
              <a:rPr b="0" i="0" lang="en" sz="1400" u="none" cap="none" strike="noStrike">
                <a:solidFill>
                  <a:srgbClr val="BFBFBF"/>
                </a:solidFill>
                <a:latin typeface="Arial"/>
                <a:ea typeface="Arial"/>
                <a:cs typeface="Arial"/>
                <a:sym typeface="Arial"/>
              </a:rPr>
              <a:t>Session page on </a:t>
            </a:r>
            <a:r>
              <a:rPr b="1" i="0" lang="en" sz="1400" u="none" cap="none" strike="noStrike">
                <a:solidFill>
                  <a:srgbClr val="BFBFBF"/>
                </a:solidFill>
                <a:latin typeface="Arial"/>
                <a:ea typeface="Arial"/>
                <a:cs typeface="Arial"/>
                <a:sym typeface="Arial"/>
              </a:rPr>
              <a:t>oreillysacon.com/ny</a:t>
            </a:r>
            <a:endParaRPr b="1" i="0" sz="1400" u="none" cap="none" strike="noStrike">
              <a:solidFill>
                <a:srgbClr val="BFBFBF"/>
              </a:solidFill>
              <a:latin typeface="Arial"/>
              <a:ea typeface="Arial"/>
              <a:cs typeface="Arial"/>
              <a:sym typeface="Arial"/>
            </a:endParaRPr>
          </a:p>
        </p:txBody>
      </p:sp>
      <p:grpSp>
        <p:nvGrpSpPr>
          <p:cNvPr id="893" name="Google Shape;893;p87"/>
          <p:cNvGrpSpPr/>
          <p:nvPr/>
        </p:nvGrpSpPr>
        <p:grpSpPr>
          <a:xfrm rot="2034982">
            <a:off x="2350522" y="1947266"/>
            <a:ext cx="1209404" cy="876130"/>
            <a:chOff x="6660725" y="3044467"/>
            <a:chExt cx="1209404" cy="876130"/>
          </a:xfrm>
        </p:grpSpPr>
        <p:cxnSp>
          <p:nvCxnSpPr>
            <p:cNvPr id="894" name="Google Shape;894;p87"/>
            <p:cNvCxnSpPr/>
            <p:nvPr/>
          </p:nvCxnSpPr>
          <p:spPr>
            <a:xfrm flipH="1">
              <a:off x="6806255" y="3044467"/>
              <a:ext cx="1063874" cy="736107"/>
            </a:xfrm>
            <a:prstGeom prst="straightConnector1">
              <a:avLst/>
            </a:prstGeom>
            <a:noFill/>
            <a:ln cap="flat" cmpd="sng" w="25400">
              <a:solidFill>
                <a:srgbClr val="00B0F0"/>
              </a:solidFill>
              <a:prstDash val="solid"/>
              <a:round/>
              <a:headEnd len="sm" w="sm" type="none"/>
              <a:tailEnd len="med" w="med" type="triangle"/>
            </a:ln>
          </p:spPr>
        </p:cxnSp>
        <p:sp>
          <p:nvSpPr>
            <p:cNvPr id="895" name="Google Shape;895;p87"/>
            <p:cNvSpPr/>
            <p:nvPr/>
          </p:nvSpPr>
          <p:spPr>
            <a:xfrm rot="-7564495">
              <a:off x="6716610" y="3665827"/>
              <a:ext cx="179291" cy="229493"/>
            </a:xfrm>
            <a:prstGeom prst="triangle">
              <a:avLst>
                <a:gd fmla="val 50000" name="adj"/>
              </a:avLst>
            </a:prstGeom>
            <a:solidFill>
              <a:srgbClr val="00B0F0"/>
            </a:solidFill>
            <a:ln>
              <a:noFill/>
            </a:ln>
            <a:effectLst>
              <a:outerShdw blurRad="12700" rotWithShape="0" algn="tl" dir="2700000" dist="127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896" name="Google Shape;896;p87"/>
          <p:cNvSpPr/>
          <p:nvPr/>
        </p:nvSpPr>
        <p:spPr>
          <a:xfrm>
            <a:off x="1397182" y="2175905"/>
            <a:ext cx="870260" cy="385461"/>
          </a:xfrm>
          <a:prstGeom prst="ellipse">
            <a:avLst/>
          </a:prstGeom>
          <a:noFill/>
          <a:ln cap="flat" cmpd="sng" w="22225">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97" name="Google Shape;897;p87"/>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pic>
        <p:nvPicPr>
          <p:cNvPr id="898" name="Google Shape;898;p87"/>
          <p:cNvPicPr preferRelativeResize="0"/>
          <p:nvPr/>
        </p:nvPicPr>
        <p:blipFill>
          <a:blip r:embed="rId3">
            <a:alphaModFix/>
          </a:blip>
          <a:stretch>
            <a:fillRect/>
          </a:stretch>
        </p:blipFill>
        <p:spPr>
          <a:xfrm>
            <a:off x="826750" y="1122850"/>
            <a:ext cx="7027648" cy="3336050"/>
          </a:xfrm>
          <a:prstGeom prst="rect">
            <a:avLst/>
          </a:prstGeom>
          <a:noFill/>
          <a:ln cap="flat" cmpd="sng" w="22225">
            <a:solidFill>
              <a:srgbClr val="00B0F0"/>
            </a:solidFill>
            <a:prstDash val="solid"/>
            <a:round/>
            <a:headEnd len="sm" w="sm" type="none"/>
            <a:tailEnd len="sm" w="sm" type="none"/>
          </a:ln>
        </p:spPr>
      </p:pic>
      <p:sp>
        <p:nvSpPr>
          <p:cNvPr id="899" name="Google Shape;899;p87"/>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Rate Today’s Session</a:t>
            </a:r>
            <a:endParaRPr b="1" sz="2200">
              <a:solidFill>
                <a:srgbClr val="FF0000"/>
              </a:solidFill>
              <a:latin typeface="Proxima Nova"/>
              <a:ea typeface="Proxima Nova"/>
              <a:cs typeface="Proxima Nova"/>
              <a:sym typeface="Proxima Nova"/>
            </a:endParaRPr>
          </a:p>
        </p:txBody>
      </p:sp>
      <p:sp>
        <p:nvSpPr>
          <p:cNvPr id="900" name="Google Shape;900;p87"/>
          <p:cNvSpPr/>
          <p:nvPr/>
        </p:nvSpPr>
        <p:spPr>
          <a:xfrm>
            <a:off x="1033850" y="2084075"/>
            <a:ext cx="1233600" cy="1233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1" name="Google Shape;901;p87"/>
          <p:cNvCxnSpPr>
            <a:endCxn id="900" idx="1"/>
          </p:cNvCxnSpPr>
          <p:nvPr/>
        </p:nvCxnSpPr>
        <p:spPr>
          <a:xfrm>
            <a:off x="403907" y="1971032"/>
            <a:ext cx="810600" cy="2937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mc:AlternateContent>
    <mc:Choice Requires="p14">
      <p:transition spd="slow" p14:dur="20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43"/>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So what went wrong?</a:t>
            </a:r>
            <a:endParaRPr b="1" sz="2200">
              <a:solidFill>
                <a:srgbClr val="FF0000"/>
              </a:solidFill>
              <a:latin typeface="Proxima Nova"/>
              <a:ea typeface="Proxima Nova"/>
              <a:cs typeface="Proxima Nova"/>
              <a:sym typeface="Proxima Nova"/>
            </a:endParaRPr>
          </a:p>
        </p:txBody>
      </p:sp>
      <p:sp>
        <p:nvSpPr>
          <p:cNvPr id="155" name="Google Shape;155;p43"/>
          <p:cNvSpPr txBox="1"/>
          <p:nvPr/>
        </p:nvSpPr>
        <p:spPr>
          <a:xfrm>
            <a:off x="592700" y="997800"/>
            <a:ext cx="7296000" cy="6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Proxima Nova"/>
                <a:ea typeface="Proxima Nova"/>
                <a:cs typeface="Proxima Nova"/>
                <a:sym typeface="Proxima Nova"/>
              </a:rPr>
              <a:t>Infrastructure clean up code was being tested </a:t>
            </a:r>
            <a:r>
              <a:rPr lang="en" sz="1800" u="sng">
                <a:solidFill>
                  <a:schemeClr val="dk1"/>
                </a:solidFill>
                <a:latin typeface="Proxima Nova"/>
                <a:ea typeface="Proxima Nova"/>
                <a:cs typeface="Proxima Nova"/>
                <a:sym typeface="Proxima Nova"/>
              </a:rPr>
              <a:t>in production...</a:t>
            </a:r>
            <a:endParaRPr sz="1800" u="sng">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p:txBody>
      </p:sp>
      <p:grpSp>
        <p:nvGrpSpPr>
          <p:cNvPr id="156" name="Google Shape;156;p43"/>
          <p:cNvGrpSpPr/>
          <p:nvPr/>
        </p:nvGrpSpPr>
        <p:grpSpPr>
          <a:xfrm>
            <a:off x="359850" y="1937550"/>
            <a:ext cx="3590400" cy="2662050"/>
            <a:chOff x="359850" y="1937550"/>
            <a:chExt cx="3590400" cy="2662050"/>
          </a:xfrm>
        </p:grpSpPr>
        <p:pic>
          <p:nvPicPr>
            <p:cNvPr id="157" name="Google Shape;157;p43"/>
            <p:cNvPicPr preferRelativeResize="0"/>
            <p:nvPr/>
          </p:nvPicPr>
          <p:blipFill>
            <a:blip r:embed="rId3">
              <a:alphaModFix/>
            </a:blip>
            <a:stretch>
              <a:fillRect/>
            </a:stretch>
          </p:blipFill>
          <p:spPr>
            <a:xfrm>
              <a:off x="1344950" y="1937550"/>
              <a:ext cx="1620176" cy="1458149"/>
            </a:xfrm>
            <a:prstGeom prst="rect">
              <a:avLst/>
            </a:prstGeom>
            <a:noFill/>
            <a:ln>
              <a:noFill/>
            </a:ln>
          </p:spPr>
        </p:pic>
        <p:sp>
          <p:nvSpPr>
            <p:cNvPr id="158" name="Google Shape;158;p43"/>
            <p:cNvSpPr txBox="1"/>
            <p:nvPr/>
          </p:nvSpPr>
          <p:spPr>
            <a:xfrm>
              <a:off x="359850" y="3617100"/>
              <a:ext cx="3590400" cy="982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latin typeface="Proxima Nova"/>
                  <a:ea typeface="Proxima Nova"/>
                  <a:cs typeface="Proxima Nova"/>
                  <a:sym typeface="Proxima Nova"/>
                </a:rPr>
                <a:t>Dry Run </a:t>
              </a:r>
              <a:endParaRPr>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a:solidFill>
                    <a:schemeClr val="dk1"/>
                  </a:solidFill>
                  <a:latin typeface="Proxima Nova"/>
                  <a:ea typeface="Proxima Nova"/>
                  <a:cs typeface="Proxima Nova"/>
                  <a:sym typeface="Proxima Nova"/>
                </a:rPr>
                <a:t>Evaluation Bug</a:t>
              </a:r>
              <a:br>
                <a:rPr lang="en">
                  <a:solidFill>
                    <a:schemeClr val="dk1"/>
                  </a:solidFill>
                  <a:latin typeface="Proxima Nova"/>
                  <a:ea typeface="Proxima Nova"/>
                  <a:cs typeface="Proxima Nova"/>
                  <a:sym typeface="Proxima Nova"/>
                </a:rPr>
              </a:br>
              <a:r>
                <a:rPr i="1" lang="en">
                  <a:solidFill>
                    <a:schemeClr val="dk1"/>
                  </a:solidFill>
                  <a:latin typeface="Proxima Nova"/>
                  <a:ea typeface="Proxima Nova"/>
                  <a:cs typeface="Proxima Nova"/>
                  <a:sym typeface="Proxima Nova"/>
                </a:rPr>
                <a:t>Unit / Integration Testable</a:t>
              </a:r>
              <a:endParaRPr i="1">
                <a:solidFill>
                  <a:schemeClr val="dk1"/>
                </a:solidFill>
                <a:latin typeface="Proxima Nova"/>
                <a:ea typeface="Proxima Nova"/>
                <a:cs typeface="Proxima Nova"/>
                <a:sym typeface="Proxima Nova"/>
              </a:endParaRPr>
            </a:p>
          </p:txBody>
        </p:sp>
      </p:grpSp>
      <p:grpSp>
        <p:nvGrpSpPr>
          <p:cNvPr id="159" name="Google Shape;159;p43"/>
          <p:cNvGrpSpPr/>
          <p:nvPr/>
        </p:nvGrpSpPr>
        <p:grpSpPr>
          <a:xfrm>
            <a:off x="4936625" y="1937550"/>
            <a:ext cx="3590400" cy="2436725"/>
            <a:chOff x="4936625" y="1937550"/>
            <a:chExt cx="3590400" cy="2436725"/>
          </a:xfrm>
        </p:grpSpPr>
        <p:pic>
          <p:nvPicPr>
            <p:cNvPr id="160" name="Google Shape;160;p43"/>
            <p:cNvPicPr preferRelativeResize="0"/>
            <p:nvPr/>
          </p:nvPicPr>
          <p:blipFill>
            <a:blip r:embed="rId3">
              <a:alphaModFix/>
            </a:blip>
            <a:stretch>
              <a:fillRect/>
            </a:stretch>
          </p:blipFill>
          <p:spPr>
            <a:xfrm>
              <a:off x="5921750" y="1937550"/>
              <a:ext cx="1620176" cy="1458149"/>
            </a:xfrm>
            <a:prstGeom prst="rect">
              <a:avLst/>
            </a:prstGeom>
            <a:noFill/>
            <a:ln>
              <a:noFill/>
            </a:ln>
          </p:spPr>
        </p:pic>
        <p:sp>
          <p:nvSpPr>
            <p:cNvPr id="161" name="Google Shape;161;p43"/>
            <p:cNvSpPr txBox="1"/>
            <p:nvPr/>
          </p:nvSpPr>
          <p:spPr>
            <a:xfrm>
              <a:off x="4936625" y="3764075"/>
              <a:ext cx="3590400" cy="610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latin typeface="Proxima Nova"/>
                  <a:ea typeface="Proxima Nova"/>
                  <a:cs typeface="Proxima Nova"/>
                  <a:sym typeface="Proxima Nova"/>
                </a:rPr>
                <a:t>Unused Resource </a:t>
              </a:r>
              <a:endParaRPr>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a:solidFill>
                    <a:schemeClr val="dk1"/>
                  </a:solidFill>
                  <a:latin typeface="Proxima Nova"/>
                  <a:ea typeface="Proxima Nova"/>
                  <a:cs typeface="Proxima Nova"/>
                  <a:sym typeface="Proxima Nova"/>
                </a:rPr>
                <a:t>Calculation Issues</a:t>
              </a:r>
              <a:endParaRPr>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i="1" lang="en">
                  <a:solidFill>
                    <a:schemeClr val="dk1"/>
                  </a:solidFill>
                  <a:latin typeface="Proxima Nova"/>
                  <a:ea typeface="Proxima Nova"/>
                  <a:cs typeface="Proxima Nova"/>
                  <a:sym typeface="Proxima Nova"/>
                </a:rPr>
                <a:t>Shows up</a:t>
              </a:r>
              <a:r>
                <a:rPr i="1" lang="en">
                  <a:solidFill>
                    <a:schemeClr val="dk1"/>
                  </a:solidFill>
                  <a:latin typeface="Proxima Nova"/>
                  <a:ea typeface="Proxima Nova"/>
                  <a:cs typeface="Proxima Nova"/>
                  <a:sym typeface="Proxima Nova"/>
                </a:rPr>
                <a:t> only in Prod</a:t>
              </a:r>
              <a:endParaRPr i="1">
                <a:solidFill>
                  <a:schemeClr val="dk1"/>
                </a:solidFill>
                <a:latin typeface="Proxima Nova"/>
                <a:ea typeface="Proxima Nova"/>
                <a:cs typeface="Proxima Nova"/>
                <a:sym typeface="Proxima Nova"/>
              </a:endParaRPr>
            </a:p>
          </p:txBody>
        </p:sp>
      </p:grpSp>
      <p:sp>
        <p:nvSpPr>
          <p:cNvPr id="162" name="Google Shape;162;p43"/>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5" name="Shape 905"/>
        <p:cNvGrpSpPr/>
        <p:nvPr/>
      </p:nvGrpSpPr>
      <p:grpSpPr>
        <a:xfrm>
          <a:off x="0" y="0"/>
          <a:ext cx="0" cy="0"/>
          <a:chOff x="0" y="0"/>
          <a:chExt cx="0" cy="0"/>
        </a:xfrm>
      </p:grpSpPr>
      <p:pic>
        <p:nvPicPr>
          <p:cNvPr id="906" name="Google Shape;906;p88"/>
          <p:cNvPicPr preferRelativeResize="0"/>
          <p:nvPr/>
        </p:nvPicPr>
        <p:blipFill>
          <a:blip r:embed="rId3">
            <a:alphaModFix/>
          </a:blip>
          <a:stretch>
            <a:fillRect/>
          </a:stretch>
        </p:blipFill>
        <p:spPr>
          <a:xfrm>
            <a:off x="0" y="0"/>
            <a:ext cx="7715245" cy="5143497"/>
          </a:xfrm>
          <a:prstGeom prst="rect">
            <a:avLst/>
          </a:prstGeom>
          <a:noFill/>
          <a:ln>
            <a:noFill/>
          </a:ln>
        </p:spPr>
      </p:pic>
      <p:sp>
        <p:nvSpPr>
          <p:cNvPr id="907" name="Google Shape;907;p88"/>
          <p:cNvSpPr txBox="1"/>
          <p:nvPr/>
        </p:nvSpPr>
        <p:spPr>
          <a:xfrm>
            <a:off x="5881450" y="9595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Questions?</a:t>
            </a:r>
            <a:endParaRPr b="1" sz="2200">
              <a:solidFill>
                <a:srgbClr val="FF0000"/>
              </a:solidFill>
              <a:latin typeface="Proxima Nova"/>
              <a:ea typeface="Proxima Nova"/>
              <a:cs typeface="Proxima Nova"/>
              <a:sym typeface="Proxima Nova"/>
            </a:endParaRPr>
          </a:p>
        </p:txBody>
      </p:sp>
      <p:sp>
        <p:nvSpPr>
          <p:cNvPr id="908" name="Google Shape;908;p88"/>
          <p:cNvSpPr txBox="1"/>
          <p:nvPr/>
        </p:nvSpPr>
        <p:spPr>
          <a:xfrm>
            <a:off x="696125" y="906000"/>
            <a:ext cx="7296000" cy="36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Proxima Nova"/>
              <a:ea typeface="Proxima Nova"/>
              <a:cs typeface="Proxima Nova"/>
              <a:sym typeface="Proxima Nova"/>
            </a:endParaRPr>
          </a:p>
        </p:txBody>
      </p:sp>
      <p:sp>
        <p:nvSpPr>
          <p:cNvPr id="909" name="Google Shape;909;p88"/>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44"/>
          <p:cNvPicPr preferRelativeResize="0"/>
          <p:nvPr/>
        </p:nvPicPr>
        <p:blipFill>
          <a:blip r:embed="rId3">
            <a:alphaModFix/>
          </a:blip>
          <a:stretch>
            <a:fillRect/>
          </a:stretch>
        </p:blipFill>
        <p:spPr>
          <a:xfrm>
            <a:off x="3538140" y="1565175"/>
            <a:ext cx="2067724" cy="2412324"/>
          </a:xfrm>
          <a:prstGeom prst="rect">
            <a:avLst/>
          </a:prstGeom>
          <a:noFill/>
          <a:ln>
            <a:noFill/>
          </a:ln>
        </p:spPr>
      </p:pic>
      <p:sp>
        <p:nvSpPr>
          <p:cNvPr id="168" name="Google Shape;168;p44"/>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169" name="Google Shape;169;p44"/>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TEST vs. PROD</a:t>
            </a:r>
            <a:endParaRPr b="1" sz="2200">
              <a:solidFill>
                <a:srgbClr val="FF0000"/>
              </a:solidFill>
              <a:latin typeface="Proxima Nova"/>
              <a:ea typeface="Proxima Nova"/>
              <a:cs typeface="Proxima Nova"/>
              <a:sym typeface="Proxima Nova"/>
            </a:endParaRPr>
          </a:p>
        </p:txBody>
      </p:sp>
      <p:pic>
        <p:nvPicPr>
          <p:cNvPr id="170" name="Google Shape;170;p44"/>
          <p:cNvPicPr preferRelativeResize="0"/>
          <p:nvPr/>
        </p:nvPicPr>
        <p:blipFill>
          <a:blip r:embed="rId4">
            <a:alphaModFix/>
          </a:blip>
          <a:stretch>
            <a:fillRect/>
          </a:stretch>
        </p:blipFill>
        <p:spPr>
          <a:xfrm>
            <a:off x="229261" y="968718"/>
            <a:ext cx="2396982" cy="3652552"/>
          </a:xfrm>
          <a:prstGeom prst="rect">
            <a:avLst/>
          </a:prstGeom>
          <a:noFill/>
          <a:ln>
            <a:noFill/>
          </a:ln>
        </p:spPr>
      </p:pic>
      <p:pic>
        <p:nvPicPr>
          <p:cNvPr id="171" name="Google Shape;171;p44"/>
          <p:cNvPicPr preferRelativeResize="0"/>
          <p:nvPr/>
        </p:nvPicPr>
        <p:blipFill>
          <a:blip r:embed="rId5">
            <a:alphaModFix/>
          </a:blip>
          <a:stretch>
            <a:fillRect/>
          </a:stretch>
        </p:blipFill>
        <p:spPr>
          <a:xfrm>
            <a:off x="6517777" y="968718"/>
            <a:ext cx="2396982" cy="3652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45"/>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177" name="Google Shape;177;p45"/>
          <p:cNvSpPr txBox="1"/>
          <p:nvPr/>
        </p:nvSpPr>
        <p:spPr>
          <a:xfrm>
            <a:off x="310075" y="-50323"/>
            <a:ext cx="65997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Who am I?</a:t>
            </a:r>
            <a:endParaRPr b="1" sz="2200">
              <a:solidFill>
                <a:srgbClr val="FF0000"/>
              </a:solidFill>
              <a:latin typeface="Proxima Nova"/>
              <a:ea typeface="Proxima Nova"/>
              <a:cs typeface="Proxima Nova"/>
              <a:sym typeface="Proxima Nova"/>
            </a:endParaRPr>
          </a:p>
        </p:txBody>
      </p:sp>
      <p:cxnSp>
        <p:nvCxnSpPr>
          <p:cNvPr id="178" name="Google Shape;178;p45"/>
          <p:cNvCxnSpPr/>
          <p:nvPr/>
        </p:nvCxnSpPr>
        <p:spPr>
          <a:xfrm>
            <a:off x="5717800" y="2749725"/>
            <a:ext cx="755100" cy="0"/>
          </a:xfrm>
          <a:prstGeom prst="straightConnector1">
            <a:avLst/>
          </a:prstGeom>
          <a:noFill/>
          <a:ln cap="flat" cmpd="sng" w="9525">
            <a:solidFill>
              <a:schemeClr val="dk2"/>
            </a:solidFill>
            <a:prstDash val="solid"/>
            <a:round/>
            <a:headEnd len="med" w="med" type="none"/>
            <a:tailEnd len="med" w="med" type="triangle"/>
          </a:ln>
        </p:spPr>
      </p:cxnSp>
      <p:sp>
        <p:nvSpPr>
          <p:cNvPr id="179" name="Google Shape;179;p45"/>
          <p:cNvSpPr txBox="1"/>
          <p:nvPr/>
        </p:nvSpPr>
        <p:spPr>
          <a:xfrm>
            <a:off x="6693875" y="2388814"/>
            <a:ext cx="3567300" cy="7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nsolas"/>
                <a:ea typeface="Consolas"/>
                <a:cs typeface="Consolas"/>
                <a:sym typeface="Consolas"/>
              </a:rPr>
              <a:t>Mission Critical </a:t>
            </a:r>
            <a:endParaRPr b="1">
              <a:latin typeface="Consolas"/>
              <a:ea typeface="Consolas"/>
              <a:cs typeface="Consolas"/>
              <a:sym typeface="Consolas"/>
            </a:endParaRPr>
          </a:p>
          <a:p>
            <a:pPr indent="0" lvl="0" marL="0" rtl="0" algn="l">
              <a:spcBef>
                <a:spcPts val="0"/>
              </a:spcBef>
              <a:spcAft>
                <a:spcPts val="0"/>
              </a:spcAft>
              <a:buNone/>
            </a:pPr>
            <a:r>
              <a:rPr b="1" lang="en">
                <a:latin typeface="Consolas"/>
                <a:ea typeface="Consolas"/>
                <a:cs typeface="Consolas"/>
                <a:sym typeface="Consolas"/>
              </a:rPr>
              <a:t>API services</a:t>
            </a:r>
            <a:endParaRPr b="1">
              <a:latin typeface="Consolas"/>
              <a:ea typeface="Consolas"/>
              <a:cs typeface="Consolas"/>
              <a:sym typeface="Consolas"/>
            </a:endParaRPr>
          </a:p>
        </p:txBody>
      </p:sp>
      <p:grpSp>
        <p:nvGrpSpPr>
          <p:cNvPr id="180" name="Google Shape;180;p45"/>
          <p:cNvGrpSpPr/>
          <p:nvPr/>
        </p:nvGrpSpPr>
        <p:grpSpPr>
          <a:xfrm>
            <a:off x="2571750" y="391327"/>
            <a:ext cx="3930325" cy="4402890"/>
            <a:chOff x="2571750" y="391327"/>
            <a:chExt cx="3930325" cy="4402890"/>
          </a:xfrm>
        </p:grpSpPr>
        <p:cxnSp>
          <p:nvCxnSpPr>
            <p:cNvPr id="181" name="Google Shape;181;p45"/>
            <p:cNvCxnSpPr/>
            <p:nvPr/>
          </p:nvCxnSpPr>
          <p:spPr>
            <a:xfrm>
              <a:off x="2914375" y="2301450"/>
              <a:ext cx="3587700" cy="0"/>
            </a:xfrm>
            <a:prstGeom prst="straightConnector1">
              <a:avLst/>
            </a:prstGeom>
            <a:noFill/>
            <a:ln cap="flat" cmpd="sng" w="19050">
              <a:solidFill>
                <a:srgbClr val="CCCCCC"/>
              </a:solidFill>
              <a:prstDash val="solid"/>
              <a:round/>
              <a:headEnd len="med" w="med" type="none"/>
              <a:tailEnd len="med" w="med" type="none"/>
            </a:ln>
          </p:spPr>
        </p:cxnSp>
        <p:grpSp>
          <p:nvGrpSpPr>
            <p:cNvPr id="182" name="Google Shape;182;p45"/>
            <p:cNvGrpSpPr/>
            <p:nvPr/>
          </p:nvGrpSpPr>
          <p:grpSpPr>
            <a:xfrm>
              <a:off x="2571750" y="391327"/>
              <a:ext cx="3743194" cy="4402890"/>
              <a:chOff x="2571750" y="391327"/>
              <a:chExt cx="3743194" cy="4402890"/>
            </a:xfrm>
          </p:grpSpPr>
          <p:grpSp>
            <p:nvGrpSpPr>
              <p:cNvPr id="183" name="Google Shape;183;p45"/>
              <p:cNvGrpSpPr/>
              <p:nvPr/>
            </p:nvGrpSpPr>
            <p:grpSpPr>
              <a:xfrm>
                <a:off x="2980450" y="391327"/>
                <a:ext cx="3334494" cy="4402890"/>
                <a:chOff x="2980450" y="391327"/>
                <a:chExt cx="3334494" cy="4402890"/>
              </a:xfrm>
            </p:grpSpPr>
            <p:sp>
              <p:nvSpPr>
                <p:cNvPr id="184" name="Google Shape;184;p45"/>
                <p:cNvSpPr/>
                <p:nvPr/>
              </p:nvSpPr>
              <p:spPr>
                <a:xfrm rot="2761997">
                  <a:off x="3734900" y="1833887"/>
                  <a:ext cx="211742" cy="173125"/>
                </a:xfrm>
                <a:prstGeom prst="chevron">
                  <a:avLst>
                    <a:gd fmla="val 50000" name="adj"/>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5" name="Google Shape;185;p45"/>
                <p:cNvSpPr/>
                <p:nvPr/>
              </p:nvSpPr>
              <p:spPr>
                <a:xfrm rot="8000234">
                  <a:off x="3734814" y="3588598"/>
                  <a:ext cx="212009" cy="173381"/>
                </a:xfrm>
                <a:prstGeom prst="chevron">
                  <a:avLst>
                    <a:gd fmla="val 50000" name="adj"/>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6" name="Google Shape;186;p45"/>
                <p:cNvSpPr/>
                <p:nvPr/>
              </p:nvSpPr>
              <p:spPr>
                <a:xfrm rot="8100000">
                  <a:off x="5348896" y="1838884"/>
                  <a:ext cx="212132" cy="173312"/>
                </a:xfrm>
                <a:prstGeom prst="chevron">
                  <a:avLst>
                    <a:gd fmla="val 50000" name="adj"/>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7" name="Google Shape;187;p45"/>
                <p:cNvSpPr/>
                <p:nvPr/>
              </p:nvSpPr>
              <p:spPr>
                <a:xfrm rot="2761997">
                  <a:off x="5370013" y="3588606"/>
                  <a:ext cx="211742" cy="173125"/>
                </a:xfrm>
                <a:prstGeom prst="chevron">
                  <a:avLst>
                    <a:gd fmla="val 50000" name="adj"/>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8" name="Google Shape;188;p45"/>
                <p:cNvSpPr/>
                <p:nvPr/>
              </p:nvSpPr>
              <p:spPr>
                <a:xfrm>
                  <a:off x="2980450" y="1024900"/>
                  <a:ext cx="3262800" cy="9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5"/>
                <p:cNvSpPr/>
                <p:nvPr/>
              </p:nvSpPr>
              <p:spPr>
                <a:xfrm>
                  <a:off x="3059670" y="4488751"/>
                  <a:ext cx="3207600" cy="9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5"/>
                <p:cNvSpPr/>
                <p:nvPr/>
              </p:nvSpPr>
              <p:spPr>
                <a:xfrm>
                  <a:off x="2990869" y="2820163"/>
                  <a:ext cx="3324000" cy="1710300"/>
                </a:xfrm>
                <a:prstGeom prst="triangle">
                  <a:avLst>
                    <a:gd fmla="val 50000" name="adj"/>
                  </a:avLst>
                </a:prstGeom>
                <a:noFill/>
                <a:ln cap="flat" cmpd="sng" w="28575">
                  <a:solidFill>
                    <a:srgbClr val="000000"/>
                  </a:solidFill>
                  <a:prstDash val="dash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191" name="Google Shape;191;p45"/>
                <p:cNvSpPr/>
                <p:nvPr/>
              </p:nvSpPr>
              <p:spPr>
                <a:xfrm rot="10800000">
                  <a:off x="2990944" y="1070237"/>
                  <a:ext cx="3324000" cy="1710300"/>
                </a:xfrm>
                <a:prstGeom prst="triangle">
                  <a:avLst>
                    <a:gd fmla="val 50000" name="adj"/>
                  </a:avLst>
                </a:prstGeom>
                <a:noFill/>
                <a:ln cap="flat" cmpd="sng" w="28575">
                  <a:solidFill>
                    <a:srgbClr val="000000"/>
                  </a:solidFill>
                  <a:prstDash val="dash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2" name="Google Shape;192;p45"/>
                <p:cNvPicPr preferRelativeResize="0"/>
                <p:nvPr/>
              </p:nvPicPr>
              <p:blipFill>
                <a:blip r:embed="rId3">
                  <a:alphaModFix/>
                </a:blip>
                <a:stretch>
                  <a:fillRect/>
                </a:stretch>
              </p:blipFill>
              <p:spPr>
                <a:xfrm>
                  <a:off x="4171433" y="415110"/>
                  <a:ext cx="243004" cy="241459"/>
                </a:xfrm>
                <a:prstGeom prst="rect">
                  <a:avLst/>
                </a:prstGeom>
                <a:noFill/>
                <a:ln>
                  <a:noFill/>
                </a:ln>
              </p:spPr>
            </p:pic>
            <p:pic>
              <p:nvPicPr>
                <p:cNvPr descr="ios-icon.png" id="193" name="Google Shape;193;p45"/>
                <p:cNvPicPr preferRelativeResize="0"/>
                <p:nvPr/>
              </p:nvPicPr>
              <p:blipFill>
                <a:blip r:embed="rId4">
                  <a:alphaModFix/>
                </a:blip>
                <a:stretch>
                  <a:fillRect/>
                </a:stretch>
              </p:blipFill>
              <p:spPr>
                <a:xfrm>
                  <a:off x="3571513" y="391327"/>
                  <a:ext cx="289033" cy="289023"/>
                </a:xfrm>
                <a:prstGeom prst="rect">
                  <a:avLst/>
                </a:prstGeom>
                <a:noFill/>
                <a:ln>
                  <a:noFill/>
                </a:ln>
              </p:spPr>
            </p:pic>
            <p:pic>
              <p:nvPicPr>
                <p:cNvPr id="194" name="Google Shape;194;p45"/>
                <p:cNvPicPr preferRelativeResize="0"/>
                <p:nvPr/>
              </p:nvPicPr>
              <p:blipFill>
                <a:blip r:embed="rId5">
                  <a:alphaModFix/>
                </a:blip>
                <a:stretch>
                  <a:fillRect/>
                </a:stretch>
              </p:blipFill>
              <p:spPr>
                <a:xfrm>
                  <a:off x="3053274" y="415109"/>
                  <a:ext cx="207351" cy="241460"/>
                </a:xfrm>
                <a:prstGeom prst="rect">
                  <a:avLst/>
                </a:prstGeom>
                <a:noFill/>
                <a:ln>
                  <a:noFill/>
                </a:ln>
              </p:spPr>
            </p:pic>
            <p:sp>
              <p:nvSpPr>
                <p:cNvPr id="195" name="Google Shape;195;p45"/>
                <p:cNvSpPr/>
                <p:nvPr/>
              </p:nvSpPr>
              <p:spPr>
                <a:xfrm>
                  <a:off x="3781274" y="705225"/>
                  <a:ext cx="1631988" cy="1255392"/>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A86E8"/>
                      </a:solidFill>
                      <a:latin typeface="Courier New"/>
                      <a:ea typeface="Courier New"/>
                      <a:cs typeface="Courier New"/>
                      <a:sym typeface="Courier New"/>
                    </a:rPr>
                    <a:t>Netflix</a:t>
                  </a:r>
                  <a:br>
                    <a:rPr b="1" lang="en">
                      <a:solidFill>
                        <a:srgbClr val="4A86E8"/>
                      </a:solidFill>
                      <a:latin typeface="Courier New"/>
                      <a:ea typeface="Courier New"/>
                      <a:cs typeface="Courier New"/>
                      <a:sym typeface="Courier New"/>
                    </a:rPr>
                  </a:br>
                  <a:r>
                    <a:rPr b="1" lang="en">
                      <a:solidFill>
                        <a:srgbClr val="4A86E8"/>
                      </a:solidFill>
                      <a:latin typeface="Courier New"/>
                      <a:ea typeface="Courier New"/>
                      <a:cs typeface="Courier New"/>
                      <a:sym typeface="Courier New"/>
                    </a:rPr>
                    <a:t>Customer Devices </a:t>
                  </a:r>
                  <a:endParaRPr/>
                </a:p>
              </p:txBody>
            </p:sp>
            <p:pic>
              <p:nvPicPr>
                <p:cNvPr id="196" name="Google Shape;196;p45"/>
                <p:cNvPicPr preferRelativeResize="0"/>
                <p:nvPr/>
              </p:nvPicPr>
              <p:blipFill>
                <a:blip r:embed="rId6">
                  <a:alphaModFix/>
                </a:blip>
                <a:stretch>
                  <a:fillRect/>
                </a:stretch>
              </p:blipFill>
              <p:spPr>
                <a:xfrm>
                  <a:off x="5325244" y="418198"/>
                  <a:ext cx="364200" cy="273804"/>
                </a:xfrm>
                <a:prstGeom prst="rect">
                  <a:avLst/>
                </a:prstGeom>
                <a:noFill/>
                <a:ln>
                  <a:noFill/>
                </a:ln>
              </p:spPr>
            </p:pic>
            <p:pic>
              <p:nvPicPr>
                <p:cNvPr id="197" name="Google Shape;197;p45"/>
                <p:cNvPicPr preferRelativeResize="0"/>
                <p:nvPr/>
              </p:nvPicPr>
              <p:blipFill>
                <a:blip r:embed="rId7">
                  <a:alphaModFix/>
                </a:blip>
                <a:stretch>
                  <a:fillRect/>
                </a:stretch>
              </p:blipFill>
              <p:spPr>
                <a:xfrm>
                  <a:off x="4725324" y="400309"/>
                  <a:ext cx="289033" cy="290603"/>
                </a:xfrm>
                <a:prstGeom prst="rect">
                  <a:avLst/>
                </a:prstGeom>
                <a:noFill/>
                <a:ln>
                  <a:noFill/>
                </a:ln>
              </p:spPr>
            </p:pic>
            <p:pic>
              <p:nvPicPr>
                <p:cNvPr descr="tv-128.png" id="198" name="Google Shape;198;p45"/>
                <p:cNvPicPr preferRelativeResize="0"/>
                <p:nvPr/>
              </p:nvPicPr>
              <p:blipFill>
                <a:blip r:embed="rId8">
                  <a:alphaModFix/>
                </a:blip>
                <a:stretch>
                  <a:fillRect/>
                </a:stretch>
              </p:blipFill>
              <p:spPr>
                <a:xfrm>
                  <a:off x="6000356" y="424112"/>
                  <a:ext cx="242987" cy="242979"/>
                </a:xfrm>
                <a:prstGeom prst="rect">
                  <a:avLst/>
                </a:prstGeom>
                <a:noFill/>
                <a:ln>
                  <a:noFill/>
                </a:ln>
              </p:spPr>
            </p:pic>
            <p:sp>
              <p:nvSpPr>
                <p:cNvPr id="199" name="Google Shape;199;p45"/>
                <p:cNvSpPr/>
                <p:nvPr/>
              </p:nvSpPr>
              <p:spPr>
                <a:xfrm>
                  <a:off x="3771174" y="3538825"/>
                  <a:ext cx="1631988" cy="1255392"/>
                </a:xfrm>
                <a:prstGeom prst="clou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A86E8"/>
                      </a:solidFill>
                      <a:latin typeface="Courier New"/>
                      <a:ea typeface="Courier New"/>
                      <a:cs typeface="Courier New"/>
                      <a:sym typeface="Courier New"/>
                    </a:rPr>
                    <a:t>Netflix Services</a:t>
                  </a:r>
                  <a:endParaRPr/>
                </a:p>
              </p:txBody>
            </p:sp>
          </p:grpSp>
          <p:sp>
            <p:nvSpPr>
              <p:cNvPr id="200" name="Google Shape;200;p45"/>
              <p:cNvSpPr txBox="1"/>
              <p:nvPr/>
            </p:nvSpPr>
            <p:spPr>
              <a:xfrm>
                <a:off x="2571750" y="2642075"/>
                <a:ext cx="1358400" cy="2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69138"/>
                    </a:solidFill>
                    <a:latin typeface="Courier New"/>
                    <a:ea typeface="Courier New"/>
                    <a:cs typeface="Courier New"/>
                    <a:sym typeface="Courier New"/>
                  </a:rPr>
                  <a:t>Netflix</a:t>
                </a:r>
                <a:endParaRPr b="1">
                  <a:solidFill>
                    <a:srgbClr val="E69138"/>
                  </a:solidFill>
                  <a:latin typeface="Courier New"/>
                  <a:ea typeface="Courier New"/>
                  <a:cs typeface="Courier New"/>
                  <a:sym typeface="Courier New"/>
                </a:endParaRPr>
              </a:p>
              <a:p>
                <a:pPr indent="0" lvl="0" marL="0" rtl="0" algn="ctr">
                  <a:spcBef>
                    <a:spcPts val="0"/>
                  </a:spcBef>
                  <a:spcAft>
                    <a:spcPts val="0"/>
                  </a:spcAft>
                  <a:buNone/>
                </a:pPr>
                <a:r>
                  <a:rPr b="1" lang="en">
                    <a:solidFill>
                      <a:srgbClr val="E69138"/>
                    </a:solidFill>
                    <a:latin typeface="Courier New"/>
                    <a:ea typeface="Courier New"/>
                    <a:cs typeface="Courier New"/>
                    <a:sym typeface="Courier New"/>
                  </a:rPr>
                  <a:t>Datacenter</a:t>
                </a:r>
                <a:endParaRPr b="1">
                  <a:solidFill>
                    <a:srgbClr val="E69138"/>
                  </a:solidFill>
                  <a:latin typeface="Courier New"/>
                  <a:ea typeface="Courier New"/>
                  <a:cs typeface="Courier New"/>
                  <a:sym typeface="Courier New"/>
                </a:endParaRPr>
              </a:p>
            </p:txBody>
          </p:sp>
        </p:grpSp>
      </p:grpSp>
      <p:sp>
        <p:nvSpPr>
          <p:cNvPr id="201" name="Google Shape;201;p45"/>
          <p:cNvSpPr/>
          <p:nvPr/>
        </p:nvSpPr>
        <p:spPr>
          <a:xfrm>
            <a:off x="3930175" y="2485875"/>
            <a:ext cx="1473000" cy="527700"/>
          </a:xfrm>
          <a:prstGeom prst="roundRect">
            <a:avLst>
              <a:gd fmla="val 16667" name="adj"/>
            </a:avLst>
          </a:prstGeom>
          <a:solidFill>
            <a:srgbClr val="B6D7A8"/>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
                <a:latin typeface="Verdana"/>
                <a:ea typeface="Verdana"/>
                <a:cs typeface="Verdana"/>
                <a:sym typeface="Verdana"/>
              </a:rPr>
              <a:t>Edge</a:t>
            </a:r>
            <a:endParaRPr b="1">
              <a:latin typeface="Verdana"/>
              <a:ea typeface="Verdana"/>
              <a:cs typeface="Verdana"/>
              <a:sym typeface="Verdana"/>
            </a:endParaRPr>
          </a:p>
          <a:p>
            <a:pPr indent="0" lvl="0" marL="0" rtl="0" algn="ctr">
              <a:spcBef>
                <a:spcPts val="0"/>
              </a:spcBef>
              <a:spcAft>
                <a:spcPts val="0"/>
              </a:spcAft>
              <a:buNone/>
            </a:pPr>
            <a:r>
              <a:rPr b="1" lang="en">
                <a:latin typeface="Verdana"/>
                <a:ea typeface="Verdana"/>
                <a:cs typeface="Verdana"/>
                <a:sym typeface="Verdana"/>
              </a:rPr>
              <a:t>Engineering</a:t>
            </a:r>
            <a:endParaRPr b="1">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3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46"/>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7" name="Google Shape;207;p46"/>
          <p:cNvSpPr txBox="1"/>
          <p:nvPr/>
        </p:nvSpPr>
        <p:spPr>
          <a:xfrm>
            <a:off x="310075" y="-50323"/>
            <a:ext cx="65997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0000"/>
                </a:solidFill>
                <a:latin typeface="Proxima Nova"/>
                <a:ea typeface="Proxima Nova"/>
                <a:cs typeface="Proxima Nova"/>
                <a:sym typeface="Proxima Nova"/>
              </a:rPr>
              <a:t>Disclaimer</a:t>
            </a:r>
            <a:endParaRPr b="1" sz="2200">
              <a:solidFill>
                <a:srgbClr val="FF0000"/>
              </a:solidFill>
              <a:latin typeface="Proxima Nova"/>
              <a:ea typeface="Proxima Nova"/>
              <a:cs typeface="Proxima Nova"/>
              <a:sym typeface="Proxima Nova"/>
            </a:endParaRPr>
          </a:p>
        </p:txBody>
      </p:sp>
      <p:sp>
        <p:nvSpPr>
          <p:cNvPr id="208" name="Google Shape;208;p46"/>
          <p:cNvSpPr txBox="1"/>
          <p:nvPr/>
        </p:nvSpPr>
        <p:spPr>
          <a:xfrm>
            <a:off x="692575" y="1424850"/>
            <a:ext cx="7296000" cy="229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dk1"/>
                </a:solidFill>
                <a:latin typeface="Proxima Nova"/>
                <a:ea typeface="Proxima Nova"/>
                <a:cs typeface="Proxima Nova"/>
                <a:sym typeface="Proxima Nova"/>
              </a:rPr>
              <a:t>Focussing </a:t>
            </a:r>
            <a:endParaRPr b="1" sz="2400">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i="1" lang="en" sz="2400">
                <a:solidFill>
                  <a:schemeClr val="dk1"/>
                </a:solidFill>
                <a:latin typeface="Proxima Nova"/>
                <a:ea typeface="Proxima Nova"/>
                <a:cs typeface="Proxima Nova"/>
                <a:sym typeface="Proxima Nova"/>
              </a:rPr>
              <a:t>only on </a:t>
            </a:r>
            <a:endParaRPr b="1" i="1" sz="2400">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2400">
                <a:solidFill>
                  <a:schemeClr val="dk1"/>
                </a:solidFill>
                <a:latin typeface="Proxima Nova"/>
                <a:ea typeface="Proxima Nova"/>
                <a:cs typeface="Proxima Nova"/>
                <a:sym typeface="Proxima Nova"/>
              </a:rPr>
              <a:t>Edge </a:t>
            </a:r>
            <a:r>
              <a:rPr b="1" lang="en" sz="2400">
                <a:solidFill>
                  <a:schemeClr val="dk1"/>
                </a:solidFill>
                <a:latin typeface="Proxima Nova"/>
                <a:ea typeface="Proxima Nova"/>
                <a:cs typeface="Proxima Nova"/>
                <a:sym typeface="Proxima Nova"/>
              </a:rPr>
              <a:t>Engineering </a:t>
            </a:r>
            <a:endParaRPr b="1" sz="2400">
              <a:solidFill>
                <a:schemeClr val="dk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2400">
                <a:solidFill>
                  <a:schemeClr val="dk1"/>
                </a:solidFill>
                <a:latin typeface="Proxima Nova"/>
                <a:ea typeface="Proxima Nova"/>
                <a:cs typeface="Proxima Nova"/>
                <a:sym typeface="Proxima Nova"/>
              </a:rPr>
              <a:t>Use Cases</a:t>
            </a:r>
            <a:endParaRPr b="1" sz="24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800">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47"/>
          <p:cNvSpPr txBox="1"/>
          <p:nvPr/>
        </p:nvSpPr>
        <p:spPr>
          <a:xfrm>
            <a:off x="546025" y="263200"/>
            <a:ext cx="75891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0000"/>
                </a:solidFill>
                <a:latin typeface="Proxima Nova"/>
                <a:ea typeface="Proxima Nova"/>
                <a:cs typeface="Proxima Nova"/>
                <a:sym typeface="Proxima Nova"/>
              </a:rPr>
              <a:t>The road ahead...</a:t>
            </a:r>
            <a:endParaRPr b="1" sz="2800">
              <a:solidFill>
                <a:srgbClr val="FF0000"/>
              </a:solidFill>
              <a:latin typeface="Proxima Nova"/>
              <a:ea typeface="Proxima Nova"/>
              <a:cs typeface="Proxima Nova"/>
              <a:sym typeface="Proxima Nova"/>
            </a:endParaRPr>
          </a:p>
        </p:txBody>
      </p:sp>
      <p:sp>
        <p:nvSpPr>
          <p:cNvPr id="214" name="Google Shape;214;p47"/>
          <p:cNvSpPr txBox="1"/>
          <p:nvPr>
            <p:ph idx="12" type="sldNum"/>
          </p:nvPr>
        </p:nvSpPr>
        <p:spPr>
          <a:xfrm>
            <a:off x="0" y="4839902"/>
            <a:ext cx="364200" cy="3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fld id="{00000000-1234-1234-1234-123412341234}" type="slidenum">
              <a:rPr lang="en"/>
              <a:t>‹#›</a:t>
            </a:fld>
            <a:endParaRPr/>
          </a:p>
        </p:txBody>
      </p:sp>
      <p:sp>
        <p:nvSpPr>
          <p:cNvPr id="215" name="Google Shape;215;p47"/>
          <p:cNvSpPr txBox="1"/>
          <p:nvPr/>
        </p:nvSpPr>
        <p:spPr>
          <a:xfrm>
            <a:off x="318975" y="1206125"/>
            <a:ext cx="3219600" cy="2641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b="1" lang="en" sz="2400"/>
              <a:t>Evolution</a:t>
            </a:r>
            <a:endParaRPr b="1" sz="2400"/>
          </a:p>
          <a:p>
            <a:pPr indent="0" lvl="0" marL="457200" rtl="0" algn="l">
              <a:spcBef>
                <a:spcPts val="0"/>
              </a:spcBef>
              <a:spcAft>
                <a:spcPts val="0"/>
              </a:spcAft>
              <a:buNone/>
            </a:pPr>
            <a:r>
              <a:t/>
            </a:r>
            <a:endParaRPr b="1" sz="2400"/>
          </a:p>
          <a:p>
            <a:pPr indent="-381000" lvl="0" marL="457200" rtl="0" algn="l">
              <a:spcBef>
                <a:spcPts val="0"/>
              </a:spcBef>
              <a:spcAft>
                <a:spcPts val="0"/>
              </a:spcAft>
              <a:buSzPts val="2400"/>
              <a:buChar char="●"/>
            </a:pPr>
            <a:r>
              <a:rPr b="1" lang="en" sz="2400"/>
              <a:t>Case Study</a:t>
            </a:r>
            <a:endParaRPr b="1" sz="2400"/>
          </a:p>
          <a:p>
            <a:pPr indent="0" lvl="0" marL="457200" rtl="0" algn="l">
              <a:spcBef>
                <a:spcPts val="0"/>
              </a:spcBef>
              <a:spcAft>
                <a:spcPts val="0"/>
              </a:spcAft>
              <a:buNone/>
            </a:pPr>
            <a:r>
              <a:t/>
            </a:r>
            <a:endParaRPr b="1" sz="2400"/>
          </a:p>
          <a:p>
            <a:pPr indent="-381000" lvl="0" marL="457200" rtl="0" algn="l">
              <a:spcBef>
                <a:spcPts val="0"/>
              </a:spcBef>
              <a:spcAft>
                <a:spcPts val="0"/>
              </a:spcAft>
              <a:buSzPts val="2400"/>
              <a:buChar char="●"/>
            </a:pPr>
            <a:r>
              <a:rPr b="1" lang="en" sz="2400"/>
              <a:t>Takeaways</a:t>
            </a:r>
            <a:endParaRPr b="1" sz="2400"/>
          </a:p>
        </p:txBody>
      </p:sp>
    </p:spTree>
  </p:cSld>
  <p:clrMapOvr>
    <a:masterClrMapping/>
  </p:clrMapOvr>
</p:sld>
</file>

<file path=ppt/theme/theme1.xml><?xml version="1.0" encoding="utf-8"?>
<a:theme xmlns:a="http://schemas.openxmlformats.org/drawingml/2006/main" xmlns:r="http://schemas.openxmlformats.org/officeDocument/2006/relationships" name="Netflix Presentation Stack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